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79" r:id="rId2"/>
    <p:sldId id="434" r:id="rId3"/>
    <p:sldId id="426" r:id="rId4"/>
    <p:sldId id="427" r:id="rId5"/>
    <p:sldId id="425" r:id="rId6"/>
    <p:sldId id="429" r:id="rId7"/>
    <p:sldId id="435" r:id="rId8"/>
    <p:sldId id="436" r:id="rId9"/>
    <p:sldId id="424" r:id="rId10"/>
    <p:sldId id="445" r:id="rId11"/>
    <p:sldId id="444" r:id="rId12"/>
    <p:sldId id="440" r:id="rId13"/>
    <p:sldId id="441" r:id="rId14"/>
    <p:sldId id="442" r:id="rId15"/>
    <p:sldId id="443" r:id="rId16"/>
  </p:sldIdLst>
  <p:sldSz cx="9144000" cy="6858000" type="screen4x3"/>
  <p:notesSz cx="6742113"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000099"/>
    <a:srgbClr val="0000CC"/>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22" d="100"/>
          <a:sy n="122" d="100"/>
        </p:scale>
        <p:origin x="1284" y="90"/>
      </p:cViewPr>
      <p:guideLst>
        <p:guide orient="horz" pos="2160"/>
        <p:guide pos="2880"/>
      </p:guideLst>
    </p:cSldViewPr>
  </p:slideViewPr>
  <p:notesTextViewPr>
    <p:cViewPr>
      <p:scale>
        <a:sx n="1" d="1"/>
        <a:sy n="1" d="1"/>
      </p:scale>
      <p:origin x="0" y="0"/>
    </p:cViewPr>
  </p:notesTextViewPr>
  <p:sorterViewPr>
    <p:cViewPr>
      <p:scale>
        <a:sx n="120" d="100"/>
        <a:sy n="120" d="100"/>
      </p:scale>
      <p:origin x="0" y="438"/>
    </p:cViewPr>
  </p:sorterViewPr>
  <p:notesViewPr>
    <p:cSldViewPr>
      <p:cViewPr varScale="1">
        <p:scale>
          <a:sx n="62" d="100"/>
          <a:sy n="62" d="100"/>
        </p:scale>
        <p:origin x="-3342" y="-72"/>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A65A6B-3101-4421-93FA-B5404D206F1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fr-FR"/>
        </a:p>
      </dgm:t>
    </dgm:pt>
    <dgm:pt modelId="{4202FD53-6A16-47ED-B6A1-E683636A81C3}">
      <dgm:prSet phldrT="[Texte]"/>
      <dgm:spPr/>
      <dgm:t>
        <a:bodyPr/>
        <a:lstStyle/>
        <a:p>
          <a:r>
            <a:rPr lang="fr-FR" i="0" dirty="0" smtClean="0"/>
            <a:t>Phase I</a:t>
          </a:r>
          <a:endParaRPr lang="fr-FR" i="0" dirty="0"/>
        </a:p>
      </dgm:t>
    </dgm:pt>
    <dgm:pt modelId="{90A4C436-40E3-49AF-AD75-9EBE35C09729}" type="parTrans" cxnId="{5F83E299-213A-46CE-B31E-56BD905A2AC8}">
      <dgm:prSet/>
      <dgm:spPr/>
      <dgm:t>
        <a:bodyPr/>
        <a:lstStyle/>
        <a:p>
          <a:endParaRPr lang="fr-FR"/>
        </a:p>
      </dgm:t>
    </dgm:pt>
    <dgm:pt modelId="{1A74138B-B695-446A-AC95-38CC0BE6FC14}" type="sibTrans" cxnId="{5F83E299-213A-46CE-B31E-56BD905A2AC8}">
      <dgm:prSet/>
      <dgm:spPr/>
      <dgm:t>
        <a:bodyPr/>
        <a:lstStyle/>
        <a:p>
          <a:endParaRPr lang="fr-FR"/>
        </a:p>
      </dgm:t>
    </dgm:pt>
    <dgm:pt modelId="{336B75E3-88E7-4C9F-8CD8-51CFBF0BD4E2}">
      <dgm:prSet phldrT="[Texte]" custT="1"/>
      <dgm:spPr/>
      <dgm:t>
        <a:bodyPr/>
        <a:lstStyle/>
        <a:p>
          <a:r>
            <a:rPr lang="fr-FR" sz="2200" dirty="0" smtClean="0">
              <a:solidFill>
                <a:srgbClr val="002060"/>
              </a:solidFill>
            </a:rPr>
            <a:t>Prise de contact avec le référent entrepreneurial de l’école</a:t>
          </a:r>
          <a:endParaRPr lang="fr-FR" sz="2200" dirty="0">
            <a:solidFill>
              <a:srgbClr val="002060"/>
            </a:solidFill>
          </a:endParaRPr>
        </a:p>
      </dgm:t>
    </dgm:pt>
    <dgm:pt modelId="{C4329CC0-633A-46E9-A813-FA10A50951C4}" type="parTrans" cxnId="{83A44426-FBAC-4901-BD8B-BD379D07FDCA}">
      <dgm:prSet/>
      <dgm:spPr/>
      <dgm:t>
        <a:bodyPr/>
        <a:lstStyle/>
        <a:p>
          <a:endParaRPr lang="fr-FR"/>
        </a:p>
      </dgm:t>
    </dgm:pt>
    <dgm:pt modelId="{A19697C0-4C83-4C44-933D-8DDB01EB4871}" type="sibTrans" cxnId="{83A44426-FBAC-4901-BD8B-BD379D07FDCA}">
      <dgm:prSet/>
      <dgm:spPr/>
      <dgm:t>
        <a:bodyPr/>
        <a:lstStyle/>
        <a:p>
          <a:endParaRPr lang="fr-FR"/>
        </a:p>
      </dgm:t>
    </dgm:pt>
    <dgm:pt modelId="{4E52A12B-F675-4C64-A72B-2659D9999F2D}">
      <dgm:prSet phldrT="[Texte]" custT="1"/>
      <dgm:spPr/>
      <dgm:t>
        <a:bodyPr/>
        <a:lstStyle/>
        <a:p>
          <a:r>
            <a:rPr lang="fr-FR" sz="2200" dirty="0" smtClean="0">
              <a:solidFill>
                <a:srgbClr val="002060"/>
              </a:solidFill>
            </a:rPr>
            <a:t>Rédaction du dossier de candidature</a:t>
          </a:r>
          <a:endParaRPr lang="fr-FR" sz="2200" dirty="0">
            <a:solidFill>
              <a:srgbClr val="002060"/>
            </a:solidFill>
          </a:endParaRPr>
        </a:p>
      </dgm:t>
    </dgm:pt>
    <dgm:pt modelId="{E19F143C-24FD-40F2-8DE5-F2C58352C0C7}" type="parTrans" cxnId="{383E88C9-7E37-4729-BD9F-7056345D9978}">
      <dgm:prSet/>
      <dgm:spPr/>
      <dgm:t>
        <a:bodyPr/>
        <a:lstStyle/>
        <a:p>
          <a:endParaRPr lang="fr-FR"/>
        </a:p>
      </dgm:t>
    </dgm:pt>
    <dgm:pt modelId="{DDB707A2-9F04-41C3-8D40-F57902D911CF}" type="sibTrans" cxnId="{383E88C9-7E37-4729-BD9F-7056345D9978}">
      <dgm:prSet/>
      <dgm:spPr/>
      <dgm:t>
        <a:bodyPr/>
        <a:lstStyle/>
        <a:p>
          <a:endParaRPr lang="fr-FR"/>
        </a:p>
      </dgm:t>
    </dgm:pt>
    <dgm:pt modelId="{66FF77A6-A66C-4063-8989-8D84598258E2}">
      <dgm:prSet phldrT="[Texte]"/>
      <dgm:spPr/>
      <dgm:t>
        <a:bodyPr/>
        <a:lstStyle/>
        <a:p>
          <a:r>
            <a:rPr lang="fr-FR" dirty="0" smtClean="0"/>
            <a:t>Phase 3</a:t>
          </a:r>
          <a:endParaRPr lang="fr-FR" dirty="0"/>
        </a:p>
      </dgm:t>
    </dgm:pt>
    <dgm:pt modelId="{A3BD37F8-5F95-4B7B-B1AE-130740AAE04E}" type="parTrans" cxnId="{889F3903-2B7F-4F03-84A0-73F5963DFCB8}">
      <dgm:prSet/>
      <dgm:spPr/>
      <dgm:t>
        <a:bodyPr/>
        <a:lstStyle/>
        <a:p>
          <a:endParaRPr lang="fr-FR"/>
        </a:p>
      </dgm:t>
    </dgm:pt>
    <dgm:pt modelId="{A3AF3784-070B-4611-9B64-0547DCBAE9E7}" type="sibTrans" cxnId="{889F3903-2B7F-4F03-84A0-73F5963DFCB8}">
      <dgm:prSet/>
      <dgm:spPr/>
      <dgm:t>
        <a:bodyPr/>
        <a:lstStyle/>
        <a:p>
          <a:endParaRPr lang="fr-FR"/>
        </a:p>
      </dgm:t>
    </dgm:pt>
    <dgm:pt modelId="{38A3ACF7-C467-4524-AECB-C3AC32F95252}">
      <dgm:prSet phldrT="[Texte]" custT="1"/>
      <dgm:spPr/>
      <dgm:t>
        <a:bodyPr/>
        <a:lstStyle/>
        <a:p>
          <a:r>
            <a:rPr lang="fr-FR" sz="2200" dirty="0" smtClean="0">
              <a:solidFill>
                <a:srgbClr val="002060"/>
              </a:solidFill>
            </a:rPr>
            <a:t>Rencontre avec le responsable de l’incubateur</a:t>
          </a:r>
          <a:endParaRPr lang="fr-FR" sz="2200" dirty="0">
            <a:solidFill>
              <a:srgbClr val="002060"/>
            </a:solidFill>
          </a:endParaRPr>
        </a:p>
      </dgm:t>
    </dgm:pt>
    <dgm:pt modelId="{E0039BFE-872D-4983-960A-DAEFC48F91CA}" type="parTrans" cxnId="{C0EFF952-C3DE-4F77-B4C4-2C947819F59F}">
      <dgm:prSet/>
      <dgm:spPr/>
      <dgm:t>
        <a:bodyPr/>
        <a:lstStyle/>
        <a:p>
          <a:endParaRPr lang="fr-FR"/>
        </a:p>
      </dgm:t>
    </dgm:pt>
    <dgm:pt modelId="{758889BA-39C5-48DE-9441-F79466C3DA3B}" type="sibTrans" cxnId="{C0EFF952-C3DE-4F77-B4C4-2C947819F59F}">
      <dgm:prSet/>
      <dgm:spPr/>
      <dgm:t>
        <a:bodyPr/>
        <a:lstStyle/>
        <a:p>
          <a:endParaRPr lang="fr-FR"/>
        </a:p>
      </dgm:t>
    </dgm:pt>
    <dgm:pt modelId="{FB89721D-7F85-4EDD-B943-768DE30C444F}">
      <dgm:prSet phldrT="[Texte]"/>
      <dgm:spPr/>
      <dgm:t>
        <a:bodyPr/>
        <a:lstStyle/>
        <a:p>
          <a:r>
            <a:rPr lang="fr-FR" dirty="0" smtClean="0"/>
            <a:t>Phase 4</a:t>
          </a:r>
          <a:endParaRPr lang="fr-FR" dirty="0"/>
        </a:p>
      </dgm:t>
    </dgm:pt>
    <dgm:pt modelId="{C9FFD0E0-6F61-4A69-AD85-F8A58633E7A4}" type="parTrans" cxnId="{655AB794-98D9-4762-ADC2-DC053943B08D}">
      <dgm:prSet/>
      <dgm:spPr/>
      <dgm:t>
        <a:bodyPr/>
        <a:lstStyle/>
        <a:p>
          <a:endParaRPr lang="fr-FR"/>
        </a:p>
      </dgm:t>
    </dgm:pt>
    <dgm:pt modelId="{D4B1DBEA-0E41-46FE-BBAF-AADC50D738E1}" type="sibTrans" cxnId="{655AB794-98D9-4762-ADC2-DC053943B08D}">
      <dgm:prSet/>
      <dgm:spPr/>
      <dgm:t>
        <a:bodyPr/>
        <a:lstStyle/>
        <a:p>
          <a:endParaRPr lang="fr-FR"/>
        </a:p>
      </dgm:t>
    </dgm:pt>
    <dgm:pt modelId="{939C6A4E-7C70-4CDD-8472-3E3EA5021C5B}">
      <dgm:prSet phldrT="[Texte]" custT="1"/>
      <dgm:spPr/>
      <dgm:t>
        <a:bodyPr/>
        <a:lstStyle/>
        <a:p>
          <a:r>
            <a:rPr lang="fr-FR" sz="2200" i="0" dirty="0" smtClean="0">
              <a:solidFill>
                <a:srgbClr val="002060"/>
              </a:solidFill>
            </a:rPr>
            <a:t>Passage</a:t>
          </a:r>
          <a:r>
            <a:rPr lang="fr-FR" sz="2200" dirty="0" smtClean="0">
              <a:solidFill>
                <a:srgbClr val="002060"/>
              </a:solidFill>
            </a:rPr>
            <a:t> devant le comité de sélection</a:t>
          </a:r>
          <a:endParaRPr lang="fr-FR" sz="2200" dirty="0">
            <a:solidFill>
              <a:srgbClr val="002060"/>
            </a:solidFill>
          </a:endParaRPr>
        </a:p>
      </dgm:t>
    </dgm:pt>
    <dgm:pt modelId="{35D968C6-1F19-46B5-A513-EBCAE059A88A}" type="parTrans" cxnId="{7EF4A350-E571-4099-B28C-10B147765FAD}">
      <dgm:prSet/>
      <dgm:spPr/>
      <dgm:t>
        <a:bodyPr/>
        <a:lstStyle/>
        <a:p>
          <a:endParaRPr lang="fr-FR"/>
        </a:p>
      </dgm:t>
    </dgm:pt>
    <dgm:pt modelId="{ACD87B5B-D1F9-4708-B737-B6A060A4E10B}" type="sibTrans" cxnId="{7EF4A350-E571-4099-B28C-10B147765FAD}">
      <dgm:prSet/>
      <dgm:spPr/>
      <dgm:t>
        <a:bodyPr/>
        <a:lstStyle/>
        <a:p>
          <a:endParaRPr lang="fr-FR"/>
        </a:p>
      </dgm:t>
    </dgm:pt>
    <dgm:pt modelId="{B0AF18EC-8CB4-41C8-90E4-4E055DE7D495}">
      <dgm:prSet phldrT="[Texte]"/>
      <dgm:spPr/>
      <dgm:t>
        <a:bodyPr/>
        <a:lstStyle/>
        <a:p>
          <a:r>
            <a:rPr lang="fr-FR" dirty="0" smtClean="0"/>
            <a:t>Phase 2</a:t>
          </a:r>
          <a:endParaRPr lang="fr-FR" dirty="0"/>
        </a:p>
      </dgm:t>
    </dgm:pt>
    <dgm:pt modelId="{883F1620-8A3F-4FDB-95A6-49C0BEA807F3}" type="parTrans" cxnId="{45F2BAD1-3604-478C-898D-99A689394D0A}">
      <dgm:prSet/>
      <dgm:spPr/>
      <dgm:t>
        <a:bodyPr/>
        <a:lstStyle/>
        <a:p>
          <a:endParaRPr lang="fr-FR"/>
        </a:p>
      </dgm:t>
    </dgm:pt>
    <dgm:pt modelId="{807BDEF4-DACB-4514-8251-3D2CEFC0EA38}" type="sibTrans" cxnId="{45F2BAD1-3604-478C-898D-99A689394D0A}">
      <dgm:prSet/>
      <dgm:spPr/>
      <dgm:t>
        <a:bodyPr/>
        <a:lstStyle/>
        <a:p>
          <a:endParaRPr lang="fr-FR"/>
        </a:p>
      </dgm:t>
    </dgm:pt>
    <dgm:pt modelId="{DA1AE3B7-EC82-4292-8702-68B07FD13886}" type="pres">
      <dgm:prSet presAssocID="{81A65A6B-3101-4421-93FA-B5404D206F12}" presName="linearFlow" presStyleCnt="0">
        <dgm:presLayoutVars>
          <dgm:dir/>
          <dgm:animLvl val="lvl"/>
          <dgm:resizeHandles val="exact"/>
        </dgm:presLayoutVars>
      </dgm:prSet>
      <dgm:spPr/>
      <dgm:t>
        <a:bodyPr/>
        <a:lstStyle/>
        <a:p>
          <a:endParaRPr lang="fr-FR"/>
        </a:p>
      </dgm:t>
    </dgm:pt>
    <dgm:pt modelId="{5640D291-3205-4900-977F-7EF7B641B96F}" type="pres">
      <dgm:prSet presAssocID="{4202FD53-6A16-47ED-B6A1-E683636A81C3}" presName="composite" presStyleCnt="0"/>
      <dgm:spPr/>
    </dgm:pt>
    <dgm:pt modelId="{43CAC941-B47E-42C9-8432-432C225F692E}" type="pres">
      <dgm:prSet presAssocID="{4202FD53-6A16-47ED-B6A1-E683636A81C3}" presName="parentText" presStyleLbl="alignNode1" presStyleIdx="0" presStyleCnt="4">
        <dgm:presLayoutVars>
          <dgm:chMax val="1"/>
          <dgm:bulletEnabled val="1"/>
        </dgm:presLayoutVars>
      </dgm:prSet>
      <dgm:spPr/>
      <dgm:t>
        <a:bodyPr/>
        <a:lstStyle/>
        <a:p>
          <a:endParaRPr lang="fr-FR"/>
        </a:p>
      </dgm:t>
    </dgm:pt>
    <dgm:pt modelId="{8DD3520F-A212-4334-B08A-BD3DC3B3561E}" type="pres">
      <dgm:prSet presAssocID="{4202FD53-6A16-47ED-B6A1-E683636A81C3}" presName="descendantText" presStyleLbl="alignAcc1" presStyleIdx="0" presStyleCnt="4">
        <dgm:presLayoutVars>
          <dgm:bulletEnabled val="1"/>
        </dgm:presLayoutVars>
      </dgm:prSet>
      <dgm:spPr/>
      <dgm:t>
        <a:bodyPr/>
        <a:lstStyle/>
        <a:p>
          <a:endParaRPr lang="fr-FR"/>
        </a:p>
      </dgm:t>
    </dgm:pt>
    <dgm:pt modelId="{014789B0-9A54-4463-9C48-B94B0778526F}" type="pres">
      <dgm:prSet presAssocID="{1A74138B-B695-446A-AC95-38CC0BE6FC14}" presName="sp" presStyleCnt="0"/>
      <dgm:spPr/>
    </dgm:pt>
    <dgm:pt modelId="{52EA21BF-6395-4502-99BB-0115507FD2AD}" type="pres">
      <dgm:prSet presAssocID="{B0AF18EC-8CB4-41C8-90E4-4E055DE7D495}" presName="composite" presStyleCnt="0"/>
      <dgm:spPr/>
    </dgm:pt>
    <dgm:pt modelId="{92F83727-21AF-409F-8C37-4A82A2C6956C}" type="pres">
      <dgm:prSet presAssocID="{B0AF18EC-8CB4-41C8-90E4-4E055DE7D495}" presName="parentText" presStyleLbl="alignNode1" presStyleIdx="1" presStyleCnt="4">
        <dgm:presLayoutVars>
          <dgm:chMax val="1"/>
          <dgm:bulletEnabled val="1"/>
        </dgm:presLayoutVars>
      </dgm:prSet>
      <dgm:spPr/>
      <dgm:t>
        <a:bodyPr/>
        <a:lstStyle/>
        <a:p>
          <a:endParaRPr lang="fr-FR"/>
        </a:p>
      </dgm:t>
    </dgm:pt>
    <dgm:pt modelId="{D3796EF7-2299-4FDC-9608-E2A4908AC817}" type="pres">
      <dgm:prSet presAssocID="{B0AF18EC-8CB4-41C8-90E4-4E055DE7D495}" presName="descendantText" presStyleLbl="alignAcc1" presStyleIdx="1" presStyleCnt="4" custLinFactNeighborX="502" custLinFactNeighborY="0">
        <dgm:presLayoutVars>
          <dgm:bulletEnabled val="1"/>
        </dgm:presLayoutVars>
      </dgm:prSet>
      <dgm:spPr/>
      <dgm:t>
        <a:bodyPr/>
        <a:lstStyle/>
        <a:p>
          <a:endParaRPr lang="fr-FR"/>
        </a:p>
      </dgm:t>
    </dgm:pt>
    <dgm:pt modelId="{67F4F923-CDBE-4079-A392-209E299F0CE2}" type="pres">
      <dgm:prSet presAssocID="{807BDEF4-DACB-4514-8251-3D2CEFC0EA38}" presName="sp" presStyleCnt="0"/>
      <dgm:spPr/>
    </dgm:pt>
    <dgm:pt modelId="{124D512A-5F55-41F5-880E-73C58539F9DC}" type="pres">
      <dgm:prSet presAssocID="{66FF77A6-A66C-4063-8989-8D84598258E2}" presName="composite" presStyleCnt="0"/>
      <dgm:spPr/>
    </dgm:pt>
    <dgm:pt modelId="{8C4AF0B3-6315-46FC-8191-9C46529D1142}" type="pres">
      <dgm:prSet presAssocID="{66FF77A6-A66C-4063-8989-8D84598258E2}" presName="parentText" presStyleLbl="alignNode1" presStyleIdx="2" presStyleCnt="4">
        <dgm:presLayoutVars>
          <dgm:chMax val="1"/>
          <dgm:bulletEnabled val="1"/>
        </dgm:presLayoutVars>
      </dgm:prSet>
      <dgm:spPr/>
      <dgm:t>
        <a:bodyPr/>
        <a:lstStyle/>
        <a:p>
          <a:endParaRPr lang="fr-FR"/>
        </a:p>
      </dgm:t>
    </dgm:pt>
    <dgm:pt modelId="{577FAF68-46B5-413A-B5BD-EDB4B079C77D}" type="pres">
      <dgm:prSet presAssocID="{66FF77A6-A66C-4063-8989-8D84598258E2}" presName="descendantText" presStyleLbl="alignAcc1" presStyleIdx="2" presStyleCnt="4" custLinFactNeighborX="0" custLinFactNeighborY="-797">
        <dgm:presLayoutVars>
          <dgm:bulletEnabled val="1"/>
        </dgm:presLayoutVars>
      </dgm:prSet>
      <dgm:spPr/>
      <dgm:t>
        <a:bodyPr/>
        <a:lstStyle/>
        <a:p>
          <a:endParaRPr lang="fr-FR"/>
        </a:p>
      </dgm:t>
    </dgm:pt>
    <dgm:pt modelId="{6A7E73A7-1683-4F17-AEDB-9CAF85CDFD18}" type="pres">
      <dgm:prSet presAssocID="{A3AF3784-070B-4611-9B64-0547DCBAE9E7}" presName="sp" presStyleCnt="0"/>
      <dgm:spPr/>
    </dgm:pt>
    <dgm:pt modelId="{21BB19B8-0180-4CE9-8D57-6A63D9795F74}" type="pres">
      <dgm:prSet presAssocID="{FB89721D-7F85-4EDD-B943-768DE30C444F}" presName="composite" presStyleCnt="0"/>
      <dgm:spPr/>
    </dgm:pt>
    <dgm:pt modelId="{8E46FF8C-A8C5-48DF-9301-67BC1050D0BF}" type="pres">
      <dgm:prSet presAssocID="{FB89721D-7F85-4EDD-B943-768DE30C444F}" presName="parentText" presStyleLbl="alignNode1" presStyleIdx="3" presStyleCnt="4">
        <dgm:presLayoutVars>
          <dgm:chMax val="1"/>
          <dgm:bulletEnabled val="1"/>
        </dgm:presLayoutVars>
      </dgm:prSet>
      <dgm:spPr/>
      <dgm:t>
        <a:bodyPr/>
        <a:lstStyle/>
        <a:p>
          <a:endParaRPr lang="fr-FR"/>
        </a:p>
      </dgm:t>
    </dgm:pt>
    <dgm:pt modelId="{EAFB703E-AB03-4F00-8E81-449812B5426E}" type="pres">
      <dgm:prSet presAssocID="{FB89721D-7F85-4EDD-B943-768DE30C444F}" presName="descendantText" presStyleLbl="alignAcc1" presStyleIdx="3" presStyleCnt="4">
        <dgm:presLayoutVars>
          <dgm:bulletEnabled val="1"/>
        </dgm:presLayoutVars>
      </dgm:prSet>
      <dgm:spPr/>
      <dgm:t>
        <a:bodyPr/>
        <a:lstStyle/>
        <a:p>
          <a:endParaRPr lang="fr-FR"/>
        </a:p>
      </dgm:t>
    </dgm:pt>
  </dgm:ptLst>
  <dgm:cxnLst>
    <dgm:cxn modelId="{D60E9E04-A11D-4D48-809F-286A47DE8CBC}" type="presOf" srcId="{336B75E3-88E7-4C9F-8CD8-51CFBF0BD4E2}" destId="{8DD3520F-A212-4334-B08A-BD3DC3B3561E}" srcOrd="0" destOrd="0" presId="urn:microsoft.com/office/officeart/2005/8/layout/chevron2"/>
    <dgm:cxn modelId="{AC91E9CA-0EC9-4F94-9617-A17BFBFB3F5E}" type="presOf" srcId="{81A65A6B-3101-4421-93FA-B5404D206F12}" destId="{DA1AE3B7-EC82-4292-8702-68B07FD13886}" srcOrd="0" destOrd="0" presId="urn:microsoft.com/office/officeart/2005/8/layout/chevron2"/>
    <dgm:cxn modelId="{C4336170-B488-429D-B770-BDC0AAD1A20E}" type="presOf" srcId="{4E52A12B-F675-4C64-A72B-2659D9999F2D}" destId="{D3796EF7-2299-4FDC-9608-E2A4908AC817}" srcOrd="0" destOrd="0" presId="urn:microsoft.com/office/officeart/2005/8/layout/chevron2"/>
    <dgm:cxn modelId="{6C9F2BF8-31CA-4361-B2FC-7C8B5EB1729D}" type="presOf" srcId="{66FF77A6-A66C-4063-8989-8D84598258E2}" destId="{8C4AF0B3-6315-46FC-8191-9C46529D1142}" srcOrd="0" destOrd="0" presId="urn:microsoft.com/office/officeart/2005/8/layout/chevron2"/>
    <dgm:cxn modelId="{655AB794-98D9-4762-ADC2-DC053943B08D}" srcId="{81A65A6B-3101-4421-93FA-B5404D206F12}" destId="{FB89721D-7F85-4EDD-B943-768DE30C444F}" srcOrd="3" destOrd="0" parTransId="{C9FFD0E0-6F61-4A69-AD85-F8A58633E7A4}" sibTransId="{D4B1DBEA-0E41-46FE-BBAF-AADC50D738E1}"/>
    <dgm:cxn modelId="{7EF4A350-E571-4099-B28C-10B147765FAD}" srcId="{FB89721D-7F85-4EDD-B943-768DE30C444F}" destId="{939C6A4E-7C70-4CDD-8472-3E3EA5021C5B}" srcOrd="0" destOrd="0" parTransId="{35D968C6-1F19-46B5-A513-EBCAE059A88A}" sibTransId="{ACD87B5B-D1F9-4708-B737-B6A060A4E10B}"/>
    <dgm:cxn modelId="{5F83E299-213A-46CE-B31E-56BD905A2AC8}" srcId="{81A65A6B-3101-4421-93FA-B5404D206F12}" destId="{4202FD53-6A16-47ED-B6A1-E683636A81C3}" srcOrd="0" destOrd="0" parTransId="{90A4C436-40E3-49AF-AD75-9EBE35C09729}" sibTransId="{1A74138B-B695-446A-AC95-38CC0BE6FC14}"/>
    <dgm:cxn modelId="{83A44426-FBAC-4901-BD8B-BD379D07FDCA}" srcId="{4202FD53-6A16-47ED-B6A1-E683636A81C3}" destId="{336B75E3-88E7-4C9F-8CD8-51CFBF0BD4E2}" srcOrd="0" destOrd="0" parTransId="{C4329CC0-633A-46E9-A813-FA10A50951C4}" sibTransId="{A19697C0-4C83-4C44-933D-8DDB01EB4871}"/>
    <dgm:cxn modelId="{38BD3556-72B5-441B-B3E9-2F0B55A910C1}" type="presOf" srcId="{FB89721D-7F85-4EDD-B943-768DE30C444F}" destId="{8E46FF8C-A8C5-48DF-9301-67BC1050D0BF}" srcOrd="0" destOrd="0" presId="urn:microsoft.com/office/officeart/2005/8/layout/chevron2"/>
    <dgm:cxn modelId="{383E88C9-7E37-4729-BD9F-7056345D9978}" srcId="{B0AF18EC-8CB4-41C8-90E4-4E055DE7D495}" destId="{4E52A12B-F675-4C64-A72B-2659D9999F2D}" srcOrd="0" destOrd="0" parTransId="{E19F143C-24FD-40F2-8DE5-F2C58352C0C7}" sibTransId="{DDB707A2-9F04-41C3-8D40-F57902D911CF}"/>
    <dgm:cxn modelId="{11D2BF8B-4C9E-4BB5-87FF-2E18BD55CCBA}" type="presOf" srcId="{38A3ACF7-C467-4524-AECB-C3AC32F95252}" destId="{577FAF68-46B5-413A-B5BD-EDB4B079C77D}" srcOrd="0" destOrd="0" presId="urn:microsoft.com/office/officeart/2005/8/layout/chevron2"/>
    <dgm:cxn modelId="{E050B410-0AEF-44AB-B572-A574FAAB7FED}" type="presOf" srcId="{4202FD53-6A16-47ED-B6A1-E683636A81C3}" destId="{43CAC941-B47E-42C9-8432-432C225F692E}" srcOrd="0" destOrd="0" presId="urn:microsoft.com/office/officeart/2005/8/layout/chevron2"/>
    <dgm:cxn modelId="{C0EFF952-C3DE-4F77-B4C4-2C947819F59F}" srcId="{66FF77A6-A66C-4063-8989-8D84598258E2}" destId="{38A3ACF7-C467-4524-AECB-C3AC32F95252}" srcOrd="0" destOrd="0" parTransId="{E0039BFE-872D-4983-960A-DAEFC48F91CA}" sibTransId="{758889BA-39C5-48DE-9441-F79466C3DA3B}"/>
    <dgm:cxn modelId="{45F2BAD1-3604-478C-898D-99A689394D0A}" srcId="{81A65A6B-3101-4421-93FA-B5404D206F12}" destId="{B0AF18EC-8CB4-41C8-90E4-4E055DE7D495}" srcOrd="1" destOrd="0" parTransId="{883F1620-8A3F-4FDB-95A6-49C0BEA807F3}" sibTransId="{807BDEF4-DACB-4514-8251-3D2CEFC0EA38}"/>
    <dgm:cxn modelId="{889F3903-2B7F-4F03-84A0-73F5963DFCB8}" srcId="{81A65A6B-3101-4421-93FA-B5404D206F12}" destId="{66FF77A6-A66C-4063-8989-8D84598258E2}" srcOrd="2" destOrd="0" parTransId="{A3BD37F8-5F95-4B7B-B1AE-130740AAE04E}" sibTransId="{A3AF3784-070B-4611-9B64-0547DCBAE9E7}"/>
    <dgm:cxn modelId="{CD7A21B9-7C63-4DC9-A7BE-900E0A6EFBB2}" type="presOf" srcId="{B0AF18EC-8CB4-41C8-90E4-4E055DE7D495}" destId="{92F83727-21AF-409F-8C37-4A82A2C6956C}" srcOrd="0" destOrd="0" presId="urn:microsoft.com/office/officeart/2005/8/layout/chevron2"/>
    <dgm:cxn modelId="{7F6332CB-9BE5-42A4-9512-10C31FD40B0F}" type="presOf" srcId="{939C6A4E-7C70-4CDD-8472-3E3EA5021C5B}" destId="{EAFB703E-AB03-4F00-8E81-449812B5426E}" srcOrd="0" destOrd="0" presId="urn:microsoft.com/office/officeart/2005/8/layout/chevron2"/>
    <dgm:cxn modelId="{9E946741-48EF-4DCD-BB80-B648F700A2CF}" type="presParOf" srcId="{DA1AE3B7-EC82-4292-8702-68B07FD13886}" destId="{5640D291-3205-4900-977F-7EF7B641B96F}" srcOrd="0" destOrd="0" presId="urn:microsoft.com/office/officeart/2005/8/layout/chevron2"/>
    <dgm:cxn modelId="{5F2AD91A-DCE2-4074-B539-8C675E9CE3B6}" type="presParOf" srcId="{5640D291-3205-4900-977F-7EF7B641B96F}" destId="{43CAC941-B47E-42C9-8432-432C225F692E}" srcOrd="0" destOrd="0" presId="urn:microsoft.com/office/officeart/2005/8/layout/chevron2"/>
    <dgm:cxn modelId="{0FD0A1FA-AEF1-47B7-AB22-ABD603D16EE2}" type="presParOf" srcId="{5640D291-3205-4900-977F-7EF7B641B96F}" destId="{8DD3520F-A212-4334-B08A-BD3DC3B3561E}" srcOrd="1" destOrd="0" presId="urn:microsoft.com/office/officeart/2005/8/layout/chevron2"/>
    <dgm:cxn modelId="{CB6EA120-3CFC-4F2C-A923-DA7F642AC4FD}" type="presParOf" srcId="{DA1AE3B7-EC82-4292-8702-68B07FD13886}" destId="{014789B0-9A54-4463-9C48-B94B0778526F}" srcOrd="1" destOrd="0" presId="urn:microsoft.com/office/officeart/2005/8/layout/chevron2"/>
    <dgm:cxn modelId="{C2D45F1C-EE21-455C-AEF5-E77FE9E029D1}" type="presParOf" srcId="{DA1AE3B7-EC82-4292-8702-68B07FD13886}" destId="{52EA21BF-6395-4502-99BB-0115507FD2AD}" srcOrd="2" destOrd="0" presId="urn:microsoft.com/office/officeart/2005/8/layout/chevron2"/>
    <dgm:cxn modelId="{F738C3D2-05E7-4725-887F-D3D6282823C9}" type="presParOf" srcId="{52EA21BF-6395-4502-99BB-0115507FD2AD}" destId="{92F83727-21AF-409F-8C37-4A82A2C6956C}" srcOrd="0" destOrd="0" presId="urn:microsoft.com/office/officeart/2005/8/layout/chevron2"/>
    <dgm:cxn modelId="{4DA09969-382A-4DFC-A1DE-32A512BB3806}" type="presParOf" srcId="{52EA21BF-6395-4502-99BB-0115507FD2AD}" destId="{D3796EF7-2299-4FDC-9608-E2A4908AC817}" srcOrd="1" destOrd="0" presId="urn:microsoft.com/office/officeart/2005/8/layout/chevron2"/>
    <dgm:cxn modelId="{4FBFD525-4045-40CA-A1F2-171C207E93A5}" type="presParOf" srcId="{DA1AE3B7-EC82-4292-8702-68B07FD13886}" destId="{67F4F923-CDBE-4079-A392-209E299F0CE2}" srcOrd="3" destOrd="0" presId="urn:microsoft.com/office/officeart/2005/8/layout/chevron2"/>
    <dgm:cxn modelId="{11C23CB5-AD21-4566-964D-2C3394A9EC7D}" type="presParOf" srcId="{DA1AE3B7-EC82-4292-8702-68B07FD13886}" destId="{124D512A-5F55-41F5-880E-73C58539F9DC}" srcOrd="4" destOrd="0" presId="urn:microsoft.com/office/officeart/2005/8/layout/chevron2"/>
    <dgm:cxn modelId="{1C4F7467-3D78-4D17-817D-0692B36E88C7}" type="presParOf" srcId="{124D512A-5F55-41F5-880E-73C58539F9DC}" destId="{8C4AF0B3-6315-46FC-8191-9C46529D1142}" srcOrd="0" destOrd="0" presId="urn:microsoft.com/office/officeart/2005/8/layout/chevron2"/>
    <dgm:cxn modelId="{5BD40F9F-8F0C-43F1-8707-13F4BCEFEDD5}" type="presParOf" srcId="{124D512A-5F55-41F5-880E-73C58539F9DC}" destId="{577FAF68-46B5-413A-B5BD-EDB4B079C77D}" srcOrd="1" destOrd="0" presId="urn:microsoft.com/office/officeart/2005/8/layout/chevron2"/>
    <dgm:cxn modelId="{2D031C34-8F2F-4631-9A56-1658E3E8D941}" type="presParOf" srcId="{DA1AE3B7-EC82-4292-8702-68B07FD13886}" destId="{6A7E73A7-1683-4F17-AEDB-9CAF85CDFD18}" srcOrd="5" destOrd="0" presId="urn:microsoft.com/office/officeart/2005/8/layout/chevron2"/>
    <dgm:cxn modelId="{9F976941-6FB3-4879-8056-A6EF8EFEE920}" type="presParOf" srcId="{DA1AE3B7-EC82-4292-8702-68B07FD13886}" destId="{21BB19B8-0180-4CE9-8D57-6A63D9795F74}" srcOrd="6" destOrd="0" presId="urn:microsoft.com/office/officeart/2005/8/layout/chevron2"/>
    <dgm:cxn modelId="{D5D423AF-FAAE-454E-BBA7-9303AAB6DD20}" type="presParOf" srcId="{21BB19B8-0180-4CE9-8D57-6A63D9795F74}" destId="{8E46FF8C-A8C5-48DF-9301-67BC1050D0BF}" srcOrd="0" destOrd="0" presId="urn:microsoft.com/office/officeart/2005/8/layout/chevron2"/>
    <dgm:cxn modelId="{023250C2-F8F0-4140-A015-8F85893845E0}" type="presParOf" srcId="{21BB19B8-0180-4CE9-8D57-6A63D9795F74}" destId="{EAFB703E-AB03-4F00-8E81-449812B5426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CAC941-B47E-42C9-8432-432C225F692E}">
      <dsp:nvSpPr>
        <dsp:cNvPr id="0" name=""/>
        <dsp:cNvSpPr/>
      </dsp:nvSpPr>
      <dsp:spPr>
        <a:xfrm rot="5400000">
          <a:off x="-189281" y="192672"/>
          <a:ext cx="1261876" cy="8833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i="0" kern="1200" dirty="0" smtClean="0"/>
            <a:t>Phase I</a:t>
          </a:r>
          <a:endParaRPr lang="fr-FR" sz="2100" i="0" kern="1200" dirty="0"/>
        </a:p>
      </dsp:txBody>
      <dsp:txXfrm rot="-5400000">
        <a:off x="1" y="445048"/>
        <a:ext cx="883313" cy="378563"/>
      </dsp:txXfrm>
    </dsp:sp>
    <dsp:sp modelId="{8DD3520F-A212-4334-B08A-BD3DC3B3561E}">
      <dsp:nvSpPr>
        <dsp:cNvPr id="0" name=""/>
        <dsp:cNvSpPr/>
      </dsp:nvSpPr>
      <dsp:spPr>
        <a:xfrm rot="5400000">
          <a:off x="4280018" y="-3393314"/>
          <a:ext cx="820219" cy="761363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solidFill>
                <a:srgbClr val="002060"/>
              </a:solidFill>
            </a:rPr>
            <a:t>Prise de contact avec le référent entrepreneurial de l’école</a:t>
          </a:r>
          <a:endParaRPr lang="fr-FR" sz="2200" kern="1200" dirty="0">
            <a:solidFill>
              <a:srgbClr val="002060"/>
            </a:solidFill>
          </a:endParaRPr>
        </a:p>
      </dsp:txBody>
      <dsp:txXfrm rot="-5400000">
        <a:off x="883313" y="43431"/>
        <a:ext cx="7573590" cy="740139"/>
      </dsp:txXfrm>
    </dsp:sp>
    <dsp:sp modelId="{92F83727-21AF-409F-8C37-4A82A2C6956C}">
      <dsp:nvSpPr>
        <dsp:cNvPr id="0" name=""/>
        <dsp:cNvSpPr/>
      </dsp:nvSpPr>
      <dsp:spPr>
        <a:xfrm rot="5400000">
          <a:off x="-189281" y="1308073"/>
          <a:ext cx="1261876" cy="8833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t>Phase 2</a:t>
          </a:r>
          <a:endParaRPr lang="fr-FR" sz="2100" kern="1200" dirty="0"/>
        </a:p>
      </dsp:txBody>
      <dsp:txXfrm rot="-5400000">
        <a:off x="1" y="1560449"/>
        <a:ext cx="883313" cy="378563"/>
      </dsp:txXfrm>
    </dsp:sp>
    <dsp:sp modelId="{D3796EF7-2299-4FDC-9608-E2A4908AC817}">
      <dsp:nvSpPr>
        <dsp:cNvPr id="0" name=""/>
        <dsp:cNvSpPr/>
      </dsp:nvSpPr>
      <dsp:spPr>
        <a:xfrm rot="5400000">
          <a:off x="4280018" y="-2277912"/>
          <a:ext cx="820219" cy="761363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solidFill>
                <a:srgbClr val="002060"/>
              </a:solidFill>
            </a:rPr>
            <a:t>Rédaction du dossier de candidature</a:t>
          </a:r>
          <a:endParaRPr lang="fr-FR" sz="2200" kern="1200" dirty="0">
            <a:solidFill>
              <a:srgbClr val="002060"/>
            </a:solidFill>
          </a:endParaRPr>
        </a:p>
      </dsp:txBody>
      <dsp:txXfrm rot="-5400000">
        <a:off x="883313" y="1158833"/>
        <a:ext cx="7573590" cy="740139"/>
      </dsp:txXfrm>
    </dsp:sp>
    <dsp:sp modelId="{8C4AF0B3-6315-46FC-8191-9C46529D1142}">
      <dsp:nvSpPr>
        <dsp:cNvPr id="0" name=""/>
        <dsp:cNvSpPr/>
      </dsp:nvSpPr>
      <dsp:spPr>
        <a:xfrm rot="5400000">
          <a:off x="-189281" y="2423475"/>
          <a:ext cx="1261876" cy="8833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t>Phase 3</a:t>
          </a:r>
          <a:endParaRPr lang="fr-FR" sz="2100" kern="1200" dirty="0"/>
        </a:p>
      </dsp:txBody>
      <dsp:txXfrm rot="-5400000">
        <a:off x="1" y="2675851"/>
        <a:ext cx="883313" cy="378563"/>
      </dsp:txXfrm>
    </dsp:sp>
    <dsp:sp modelId="{577FAF68-46B5-413A-B5BD-EDB4B079C77D}">
      <dsp:nvSpPr>
        <dsp:cNvPr id="0" name=""/>
        <dsp:cNvSpPr/>
      </dsp:nvSpPr>
      <dsp:spPr>
        <a:xfrm rot="5400000">
          <a:off x="4280018" y="-1169048"/>
          <a:ext cx="820219" cy="761363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kern="1200" dirty="0" smtClean="0">
              <a:solidFill>
                <a:srgbClr val="002060"/>
              </a:solidFill>
            </a:rPr>
            <a:t>Rencontre avec le responsable de l’incubateur</a:t>
          </a:r>
          <a:endParaRPr lang="fr-FR" sz="2200" kern="1200" dirty="0">
            <a:solidFill>
              <a:srgbClr val="002060"/>
            </a:solidFill>
          </a:endParaRPr>
        </a:p>
      </dsp:txBody>
      <dsp:txXfrm rot="-5400000">
        <a:off x="883313" y="2267697"/>
        <a:ext cx="7573590" cy="740139"/>
      </dsp:txXfrm>
    </dsp:sp>
    <dsp:sp modelId="{8E46FF8C-A8C5-48DF-9301-67BC1050D0BF}">
      <dsp:nvSpPr>
        <dsp:cNvPr id="0" name=""/>
        <dsp:cNvSpPr/>
      </dsp:nvSpPr>
      <dsp:spPr>
        <a:xfrm rot="5400000">
          <a:off x="-189281" y="3538877"/>
          <a:ext cx="1261876" cy="88331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smtClean="0"/>
            <a:t>Phase 4</a:t>
          </a:r>
          <a:endParaRPr lang="fr-FR" sz="2100" kern="1200" dirty="0"/>
        </a:p>
      </dsp:txBody>
      <dsp:txXfrm rot="-5400000">
        <a:off x="1" y="3791253"/>
        <a:ext cx="883313" cy="378563"/>
      </dsp:txXfrm>
    </dsp:sp>
    <dsp:sp modelId="{EAFB703E-AB03-4F00-8E81-449812B5426E}">
      <dsp:nvSpPr>
        <dsp:cNvPr id="0" name=""/>
        <dsp:cNvSpPr/>
      </dsp:nvSpPr>
      <dsp:spPr>
        <a:xfrm rot="5400000">
          <a:off x="4280018" y="-47109"/>
          <a:ext cx="820219" cy="761363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fr-FR" sz="2200" i="0" kern="1200" dirty="0" smtClean="0">
              <a:solidFill>
                <a:srgbClr val="002060"/>
              </a:solidFill>
            </a:rPr>
            <a:t>Passage</a:t>
          </a:r>
          <a:r>
            <a:rPr lang="fr-FR" sz="2200" kern="1200" dirty="0" smtClean="0">
              <a:solidFill>
                <a:srgbClr val="002060"/>
              </a:solidFill>
            </a:rPr>
            <a:t> devant le comité de sélection</a:t>
          </a:r>
          <a:endParaRPr lang="fr-FR" sz="2200" kern="1200" dirty="0">
            <a:solidFill>
              <a:srgbClr val="002060"/>
            </a:solidFill>
          </a:endParaRPr>
        </a:p>
      </dsp:txBody>
      <dsp:txXfrm rot="-5400000">
        <a:off x="883313" y="3389636"/>
        <a:ext cx="7573590" cy="7401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20887" cy="4937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19621" y="1"/>
            <a:ext cx="2920887" cy="493713"/>
          </a:xfrm>
          <a:prstGeom prst="rect">
            <a:avLst/>
          </a:prstGeom>
        </p:spPr>
        <p:txBody>
          <a:bodyPr vert="horz" lIns="91440" tIns="45720" rIns="91440" bIns="45720" rtlCol="0"/>
          <a:lstStyle>
            <a:lvl1pPr algn="r">
              <a:defRPr sz="1200"/>
            </a:lvl1pPr>
          </a:lstStyle>
          <a:p>
            <a:fld id="{44DD1D1D-1567-493D-9A14-E8AFD847EED7}" type="datetimeFigureOut">
              <a:rPr lang="fr-FR" smtClean="0"/>
              <a:pPr/>
              <a:t>12/10/2016</a:t>
            </a:fld>
            <a:endParaRPr lang="fr-FR"/>
          </a:p>
        </p:txBody>
      </p:sp>
      <p:sp>
        <p:nvSpPr>
          <p:cNvPr id="4" name="Espace réservé du pied de page 3"/>
          <p:cNvSpPr>
            <a:spLocks noGrp="1"/>
          </p:cNvSpPr>
          <p:nvPr>
            <p:ph type="ftr" sz="quarter" idx="2"/>
          </p:nvPr>
        </p:nvSpPr>
        <p:spPr>
          <a:xfrm>
            <a:off x="0" y="9377363"/>
            <a:ext cx="2920887" cy="49371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19621" y="9377363"/>
            <a:ext cx="2920887" cy="493712"/>
          </a:xfrm>
          <a:prstGeom prst="rect">
            <a:avLst/>
          </a:prstGeom>
        </p:spPr>
        <p:txBody>
          <a:bodyPr vert="horz" lIns="91440" tIns="45720" rIns="91440" bIns="45720" rtlCol="0" anchor="b"/>
          <a:lstStyle>
            <a:lvl1pPr algn="r">
              <a:defRPr sz="1200"/>
            </a:lvl1pPr>
          </a:lstStyle>
          <a:p>
            <a:fld id="{F05AC0EC-A3FF-44E3-B60F-22CB5B6DB1E5}" type="slidenum">
              <a:rPr lang="fr-FR" smtClean="0"/>
              <a:pPr/>
              <a:t>‹N°›</a:t>
            </a:fld>
            <a:endParaRPr lang="fr-FR"/>
          </a:p>
        </p:txBody>
      </p:sp>
    </p:spTree>
    <p:extLst>
      <p:ext uri="{BB962C8B-B14F-4D97-AF65-F5344CB8AC3E}">
        <p14:creationId xmlns:p14="http://schemas.microsoft.com/office/powerpoint/2010/main" val="1799434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21582" cy="49363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18971" y="1"/>
            <a:ext cx="2921582" cy="493633"/>
          </a:xfrm>
          <a:prstGeom prst="rect">
            <a:avLst/>
          </a:prstGeom>
        </p:spPr>
        <p:txBody>
          <a:bodyPr vert="horz" lIns="91440" tIns="45720" rIns="91440" bIns="45720" rtlCol="0"/>
          <a:lstStyle>
            <a:lvl1pPr algn="r">
              <a:defRPr sz="1200"/>
            </a:lvl1pPr>
          </a:lstStyle>
          <a:p>
            <a:fld id="{507A21C1-3033-4022-A7C9-957716922335}" type="datetimeFigureOut">
              <a:rPr lang="fr-FR" smtClean="0"/>
              <a:pPr/>
              <a:t>12/10/2016</a:t>
            </a:fld>
            <a:endParaRPr lang="fr-FR"/>
          </a:p>
        </p:txBody>
      </p:sp>
      <p:sp>
        <p:nvSpPr>
          <p:cNvPr id="4" name="Espace réservé de l'image des diapositives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7317"/>
            <a:ext cx="2921582" cy="49363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18971" y="9377317"/>
            <a:ext cx="2921582" cy="493633"/>
          </a:xfrm>
          <a:prstGeom prst="rect">
            <a:avLst/>
          </a:prstGeom>
        </p:spPr>
        <p:txBody>
          <a:bodyPr vert="horz" lIns="91440" tIns="45720" rIns="91440" bIns="45720" rtlCol="0" anchor="b"/>
          <a:lstStyle>
            <a:lvl1pPr algn="r">
              <a:defRPr sz="1200"/>
            </a:lvl1pPr>
          </a:lstStyle>
          <a:p>
            <a:fld id="{928DC789-EE36-4083-9182-C16DB6C4FF86}" type="slidenum">
              <a:rPr lang="fr-FR" smtClean="0"/>
              <a:pPr/>
              <a:t>‹N°›</a:t>
            </a:fld>
            <a:endParaRPr lang="fr-FR"/>
          </a:p>
        </p:txBody>
      </p:sp>
    </p:spTree>
    <p:extLst>
      <p:ext uri="{BB962C8B-B14F-4D97-AF65-F5344CB8AC3E}">
        <p14:creationId xmlns:p14="http://schemas.microsoft.com/office/powerpoint/2010/main" val="2270241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928DC789-EE36-4083-9182-C16DB6C4FF86}" type="slidenum">
              <a:rPr lang="fr-FR" smtClean="0"/>
              <a:pPr/>
              <a:t>10</a:t>
            </a:fld>
            <a:endParaRPr lang="fr-FR"/>
          </a:p>
        </p:txBody>
      </p:sp>
    </p:spTree>
    <p:extLst>
      <p:ext uri="{BB962C8B-B14F-4D97-AF65-F5344CB8AC3E}">
        <p14:creationId xmlns:p14="http://schemas.microsoft.com/office/powerpoint/2010/main" val="943585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928DC789-EE36-4083-9182-C16DB6C4FF86}" type="slidenum">
              <a:rPr lang="fr-FR" smtClean="0"/>
              <a:pPr/>
              <a:t>11</a:t>
            </a:fld>
            <a:endParaRPr lang="fr-FR"/>
          </a:p>
        </p:txBody>
      </p:sp>
    </p:spTree>
    <p:extLst>
      <p:ext uri="{BB962C8B-B14F-4D97-AF65-F5344CB8AC3E}">
        <p14:creationId xmlns:p14="http://schemas.microsoft.com/office/powerpoint/2010/main" val="240518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928DC789-EE36-4083-9182-C16DB6C4FF86}" type="slidenum">
              <a:rPr lang="fr-FR" smtClean="0"/>
              <a:pPr/>
              <a:t>12</a:t>
            </a:fld>
            <a:endParaRPr lang="fr-FR"/>
          </a:p>
        </p:txBody>
      </p:sp>
    </p:spTree>
    <p:extLst>
      <p:ext uri="{BB962C8B-B14F-4D97-AF65-F5344CB8AC3E}">
        <p14:creationId xmlns:p14="http://schemas.microsoft.com/office/powerpoint/2010/main" val="180591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928DC789-EE36-4083-9182-C16DB6C4FF86}" type="slidenum">
              <a:rPr lang="fr-FR" smtClean="0"/>
              <a:pPr/>
              <a:t>13</a:t>
            </a:fld>
            <a:endParaRPr lang="fr-FR"/>
          </a:p>
        </p:txBody>
      </p:sp>
    </p:spTree>
    <p:extLst>
      <p:ext uri="{BB962C8B-B14F-4D97-AF65-F5344CB8AC3E}">
        <p14:creationId xmlns:p14="http://schemas.microsoft.com/office/powerpoint/2010/main" val="3924410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a:p>
        </p:txBody>
      </p:sp>
      <p:sp>
        <p:nvSpPr>
          <p:cNvPr id="5" name="Espace réservé du numéro de diapositive 4"/>
          <p:cNvSpPr>
            <a:spLocks noGrp="1"/>
          </p:cNvSpPr>
          <p:nvPr>
            <p:ph type="sldNum" sz="quarter" idx="11"/>
          </p:nvPr>
        </p:nvSpPr>
        <p:spPr/>
        <p:txBody>
          <a:bodyPr/>
          <a:lstStyle/>
          <a:p>
            <a:fld id="{928DC789-EE36-4083-9182-C16DB6C4FF86}" type="slidenum">
              <a:rPr lang="fr-FR" smtClean="0"/>
              <a:pPr/>
              <a:t>14</a:t>
            </a:fld>
            <a:endParaRPr lang="fr-FR"/>
          </a:p>
        </p:txBody>
      </p:sp>
    </p:spTree>
    <p:extLst>
      <p:ext uri="{BB962C8B-B14F-4D97-AF65-F5344CB8AC3E}">
        <p14:creationId xmlns:p14="http://schemas.microsoft.com/office/powerpoint/2010/main" val="2891851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lvl1pPr algn="ctr">
              <a:defRPr/>
            </a:lvl1p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Tree>
    <p:extLst>
      <p:ext uri="{BB962C8B-B14F-4D97-AF65-F5344CB8AC3E}">
        <p14:creationId xmlns:p14="http://schemas.microsoft.com/office/powerpoint/2010/main" val="26301356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solidFill>
                  <a:schemeClr val="accent1">
                    <a:lumMod val="50000"/>
                  </a:schemeClr>
                </a:solidFill>
              </a:defRPr>
            </a:lvl1pPr>
          </a:lstStyle>
          <a:p>
            <a:r>
              <a:rPr lang="fr-FR" dirty="0" smtClean="0"/>
              <a:t>Modifiez le style du titre</a:t>
            </a:r>
            <a:endParaRPr lang="fr-FR" dirty="0"/>
          </a:p>
        </p:txBody>
      </p:sp>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Rectangle 6"/>
          <p:cNvSpPr/>
          <p:nvPr userDrawn="1"/>
        </p:nvSpPr>
        <p:spPr>
          <a:xfrm>
            <a:off x="2051720" y="0"/>
            <a:ext cx="5040560" cy="1166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374912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solidFill>
                  <a:schemeClr val="accent1">
                    <a:lumMod val="75000"/>
                  </a:schemeClr>
                </a:solidFill>
              </a:defRPr>
            </a:lvl1pPr>
          </a:lstStyle>
          <a:p>
            <a:r>
              <a:rPr lang="fr-FR" dirty="0" smtClean="0"/>
              <a:t>Modifiez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Rectangle 6"/>
          <p:cNvSpPr/>
          <p:nvPr userDrawn="1"/>
        </p:nvSpPr>
        <p:spPr>
          <a:xfrm>
            <a:off x="2051720" y="0"/>
            <a:ext cx="5040560" cy="1166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374735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28650" y="6356351"/>
            <a:ext cx="2057400" cy="365125"/>
          </a:xfrm>
          <a:prstGeom prst="rect">
            <a:avLst/>
          </a:prstGeom>
        </p:spPr>
        <p:txBody>
          <a:bodyPr/>
          <a:lstStyle/>
          <a:p>
            <a:fld id="{DE886977-2C46-4DFB-9073-C1DC12134849}" type="datetimeFigureOut">
              <a:rPr lang="fr-FR" smtClean="0"/>
              <a:t>12/10/2016</a:t>
            </a:fld>
            <a:endParaRPr lang="fr-FR"/>
          </a:p>
        </p:txBody>
      </p:sp>
      <p:sp>
        <p:nvSpPr>
          <p:cNvPr id="3" name="Espace réservé du pied de page 2"/>
          <p:cNvSpPr>
            <a:spLocks noGrp="1"/>
          </p:cNvSpPr>
          <p:nvPr>
            <p:ph type="ftr" sz="quarter" idx="11"/>
          </p:nvPr>
        </p:nvSpPr>
        <p:spPr>
          <a:xfrm>
            <a:off x="3028950" y="6356351"/>
            <a:ext cx="30861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457950" y="6356351"/>
            <a:ext cx="2057400" cy="365125"/>
          </a:xfrm>
          <a:prstGeom prst="rect">
            <a:avLst/>
          </a:prstGeom>
        </p:spPr>
        <p:txBody>
          <a:bodyPr/>
          <a:lstStyle/>
          <a:p>
            <a:fld id="{DFB3A128-8DA3-4979-821E-0F35B477AA7A}" type="slidenum">
              <a:rPr lang="fr-FR" smtClean="0"/>
              <a:t>‹N°›</a:t>
            </a:fld>
            <a:endParaRPr lang="fr-FR"/>
          </a:p>
        </p:txBody>
      </p:sp>
    </p:spTree>
    <p:extLst>
      <p:ext uri="{BB962C8B-B14F-4D97-AF65-F5344CB8AC3E}">
        <p14:creationId xmlns:p14="http://schemas.microsoft.com/office/powerpoint/2010/main" val="1650909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2" descr="C:\Users\sgaly\AppData\Local\Microsoft\Windows\Temporary Internet Files\Content.Outlook\OXQAL5V2\logo campus rené cassin (2).jpg"/>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t="37267" b="44698"/>
          <a:stretch/>
        </p:blipFill>
        <p:spPr bwMode="auto">
          <a:xfrm>
            <a:off x="6300192" y="6359942"/>
            <a:ext cx="2376264" cy="302115"/>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7" name="Rectangle 6"/>
          <p:cNvSpPr/>
          <p:nvPr userDrawn="1"/>
        </p:nvSpPr>
        <p:spPr>
          <a:xfrm>
            <a:off x="2051720" y="0"/>
            <a:ext cx="5040560" cy="1166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 name="Connecteur droit 4"/>
          <p:cNvCxnSpPr/>
          <p:nvPr userDrawn="1"/>
        </p:nvCxnSpPr>
        <p:spPr>
          <a:xfrm flipH="1">
            <a:off x="467544" y="6309320"/>
            <a:ext cx="82089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898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Clr>
          <a:srgbClr val="002060"/>
        </a:buClr>
        <a:buFont typeface="Wingdings" panose="05000000000000000000" pitchFamily="2" charset="2"/>
        <a:buChar char="ü"/>
        <a:defRPr sz="3200" kern="1200">
          <a:solidFill>
            <a:schemeClr val="tx1"/>
          </a:solidFill>
          <a:latin typeface="+mn-lt"/>
          <a:ea typeface="+mn-ea"/>
          <a:cs typeface="+mn-cs"/>
        </a:defRPr>
      </a:lvl1pPr>
      <a:lvl2pPr marL="914400" indent="-457200" algn="l" defTabSz="914400" rtl="0" eaLnBrk="1" latinLnBrk="0" hangingPunct="1">
        <a:spcBef>
          <a:spcPct val="20000"/>
        </a:spcBef>
        <a:buClr>
          <a:srgbClr val="002060"/>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2060"/>
        </a:buClr>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Wingdings" panose="05000000000000000000" pitchFamily="2" charset="2"/>
        <a:buChar char="ü"/>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87124" y="836712"/>
            <a:ext cx="3600400" cy="1005518"/>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988840"/>
            <a:ext cx="6264696" cy="4176464"/>
          </a:xfrm>
          <a:prstGeom prst="rect">
            <a:avLst/>
          </a:prstGeom>
        </p:spPr>
      </p:pic>
    </p:spTree>
    <p:extLst>
      <p:ext uri="{BB962C8B-B14F-4D97-AF65-F5344CB8AC3E}">
        <p14:creationId xmlns:p14="http://schemas.microsoft.com/office/powerpoint/2010/main" val="2777908058"/>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us-titre 4"/>
          <p:cNvSpPr>
            <a:spLocks noGrp="1"/>
          </p:cNvSpPr>
          <p:nvPr>
            <p:ph type="subTitle" idx="1"/>
          </p:nvPr>
        </p:nvSpPr>
        <p:spPr/>
        <p:txBody>
          <a:bodyPr/>
          <a:lstStyle/>
          <a:p>
            <a:endParaRPr lang="fr-FR"/>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318596"/>
            <a:ext cx="8928992" cy="1166188"/>
          </a:xfrm>
          <a:prstGeom prst="rect">
            <a:avLst/>
          </a:prstGeom>
        </p:spPr>
      </p:pic>
      <p:pic>
        <p:nvPicPr>
          <p:cNvPr id="3"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628" y="1680763"/>
            <a:ext cx="6696744" cy="4464496"/>
          </a:xfrm>
          <a:prstGeom prst="rect">
            <a:avLst/>
          </a:prstGeom>
        </p:spPr>
      </p:pic>
    </p:spTree>
    <p:extLst>
      <p:ext uri="{BB962C8B-B14F-4D97-AF65-F5344CB8AC3E}">
        <p14:creationId xmlns:p14="http://schemas.microsoft.com/office/powerpoint/2010/main" val="3542987099"/>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539552" y="332656"/>
            <a:ext cx="8229600" cy="864096"/>
          </a:xfrm>
        </p:spPr>
        <p:txBody>
          <a:bodyPr>
            <a:normAutofit/>
          </a:bodyPr>
          <a:lstStyle/>
          <a:p>
            <a:r>
              <a:rPr lang="fr-FR" sz="2800" b="1" dirty="0" smtClean="0">
                <a:solidFill>
                  <a:schemeClr val="accent1">
                    <a:lumMod val="75000"/>
                  </a:schemeClr>
                </a:solidFill>
              </a:rPr>
              <a:t>Le Campus René Cassin</a:t>
            </a:r>
            <a:endParaRPr lang="fr-FR" sz="2800" b="1" dirty="0">
              <a:solidFill>
                <a:schemeClr val="accent1">
                  <a:lumMod val="75000"/>
                </a:schemeClr>
              </a:solidFill>
            </a:endParaRPr>
          </a:p>
        </p:txBody>
      </p:sp>
      <p:sp>
        <p:nvSpPr>
          <p:cNvPr id="6" name="Espace réservé du contenu 2"/>
          <p:cNvSpPr>
            <a:spLocks noGrp="1"/>
          </p:cNvSpPr>
          <p:nvPr>
            <p:ph idx="1"/>
          </p:nvPr>
        </p:nvSpPr>
        <p:spPr>
          <a:xfrm>
            <a:off x="467544" y="1446502"/>
            <a:ext cx="8208912" cy="4824536"/>
          </a:xfrm>
        </p:spPr>
        <p:txBody>
          <a:bodyPr>
            <a:normAutofit/>
          </a:bodyPr>
          <a:lstStyle/>
          <a:p>
            <a:pPr algn="just">
              <a:buClr>
                <a:schemeClr val="accent1">
                  <a:lumMod val="50000"/>
                </a:schemeClr>
              </a:buClr>
              <a:buFont typeface="Wingdings" panose="05000000000000000000" pitchFamily="2" charset="2"/>
              <a:buChar char="ü"/>
            </a:pPr>
            <a:r>
              <a:rPr lang="fr-FR" sz="1600" dirty="0" smtClean="0"/>
              <a:t>Créé en 2004, le Campus René Cassin fédère </a:t>
            </a:r>
            <a:r>
              <a:rPr lang="fr-FR" sz="1600" b="1" dirty="0" smtClean="0">
                <a:solidFill>
                  <a:schemeClr val="accent1">
                    <a:lumMod val="75000"/>
                  </a:schemeClr>
                </a:solidFill>
              </a:rPr>
              <a:t>24 écoles et centres de formation</a:t>
            </a:r>
            <a:r>
              <a:rPr lang="fr-FR" sz="1600" dirty="0" smtClean="0"/>
              <a:t>,  et accueille plus de </a:t>
            </a:r>
            <a:r>
              <a:rPr lang="fr-FR" sz="1600" b="1" dirty="0" smtClean="0">
                <a:solidFill>
                  <a:schemeClr val="accent1">
                    <a:lumMod val="75000"/>
                  </a:schemeClr>
                </a:solidFill>
              </a:rPr>
              <a:t>6000 étudiants </a:t>
            </a:r>
            <a:r>
              <a:rPr lang="fr-FR" sz="1600" dirty="0" smtClean="0"/>
              <a:t>et apprenants, de bac à </a:t>
            </a:r>
            <a:r>
              <a:rPr lang="fr-FR" sz="1600" dirty="0"/>
              <a:t>bac+6, tant en formation initiale et continue, qu’en </a:t>
            </a:r>
            <a:r>
              <a:rPr lang="fr-FR" sz="1600" dirty="0" smtClean="0"/>
              <a:t>apprentissage.</a:t>
            </a:r>
          </a:p>
          <a:p>
            <a:pPr algn="just">
              <a:buClr>
                <a:schemeClr val="accent1">
                  <a:lumMod val="50000"/>
                </a:schemeClr>
              </a:buClr>
              <a:buFont typeface="Wingdings" panose="05000000000000000000" pitchFamily="2" charset="2"/>
              <a:buChar char="ü"/>
            </a:pPr>
            <a:endParaRPr lang="fr-FR" sz="500" dirty="0" smtClean="0"/>
          </a:p>
          <a:p>
            <a:pPr algn="just">
              <a:buClr>
                <a:schemeClr val="accent1">
                  <a:lumMod val="50000"/>
                </a:schemeClr>
              </a:buClr>
            </a:pPr>
            <a:r>
              <a:rPr lang="fr-FR" sz="1600" dirty="0"/>
              <a:t>Disposant de 2 bâtiments (47 rue Sergent Michel Berthet -le bâtiment principal- et 14 rue Gorge de Loup</a:t>
            </a:r>
            <a:r>
              <a:rPr lang="fr-FR" sz="1600" dirty="0" smtClean="0"/>
              <a:t>), </a:t>
            </a:r>
            <a:r>
              <a:rPr lang="fr-FR" sz="1600" dirty="0"/>
              <a:t>il offre </a:t>
            </a:r>
            <a:r>
              <a:rPr lang="fr-FR" sz="1600" dirty="0" smtClean="0"/>
              <a:t>actuellement plus </a:t>
            </a:r>
            <a:r>
              <a:rPr lang="fr-FR" sz="1600" dirty="0"/>
              <a:t>de </a:t>
            </a:r>
            <a:r>
              <a:rPr lang="fr-FR" sz="1600" b="1" dirty="0">
                <a:solidFill>
                  <a:schemeClr val="accent1">
                    <a:lumMod val="75000"/>
                  </a:schemeClr>
                </a:solidFill>
              </a:rPr>
              <a:t>15 000 m2</a:t>
            </a:r>
            <a:r>
              <a:rPr lang="fr-FR" sz="1600" dirty="0"/>
              <a:t>, au cœur d’une des premières villes françaises et européennes, des conditions optimales de vie et d’apprentissage.</a:t>
            </a:r>
          </a:p>
          <a:p>
            <a:pPr algn="just">
              <a:buClr>
                <a:schemeClr val="accent1">
                  <a:lumMod val="50000"/>
                </a:schemeClr>
              </a:buClr>
              <a:buFont typeface="Wingdings" panose="05000000000000000000" pitchFamily="2" charset="2"/>
              <a:buChar char="ü"/>
            </a:pPr>
            <a:endParaRPr lang="fr-FR" sz="500" dirty="0" smtClean="0"/>
          </a:p>
          <a:p>
            <a:pPr algn="just">
              <a:buClr>
                <a:schemeClr val="accent1">
                  <a:lumMod val="50000"/>
                </a:schemeClr>
              </a:buClr>
              <a:buFont typeface="Wingdings" panose="05000000000000000000" pitchFamily="2" charset="2"/>
              <a:buChar char="ü"/>
            </a:pPr>
            <a:r>
              <a:rPr lang="fr-FR" sz="1600" dirty="0"/>
              <a:t>Au-delà d’une mise en commun de moyens pédagogiques modernes et adaptés aux exigences </a:t>
            </a:r>
            <a:r>
              <a:rPr lang="fr-FR" sz="1600" dirty="0" smtClean="0"/>
              <a:t>des étudiants comme </a:t>
            </a:r>
            <a:r>
              <a:rPr lang="fr-FR" sz="1600" dirty="0"/>
              <a:t>des professionnels, il s’agit également de proposer des services </a:t>
            </a:r>
            <a:r>
              <a:rPr lang="fr-FR" sz="1600" dirty="0" smtClean="0"/>
              <a:t>associés valorisant </a:t>
            </a:r>
            <a:r>
              <a:rPr lang="fr-FR" sz="1600" b="1" dirty="0" smtClean="0">
                <a:solidFill>
                  <a:schemeClr val="accent1">
                    <a:lumMod val="75000"/>
                  </a:schemeClr>
                </a:solidFill>
              </a:rPr>
              <a:t>une promesse commune d’insertion </a:t>
            </a:r>
            <a:r>
              <a:rPr lang="fr-FR" sz="1600" b="1" dirty="0">
                <a:solidFill>
                  <a:schemeClr val="accent1">
                    <a:lumMod val="75000"/>
                  </a:schemeClr>
                </a:solidFill>
              </a:rPr>
              <a:t>professionnelle facilitée et d’employabilité </a:t>
            </a:r>
            <a:r>
              <a:rPr lang="fr-FR" sz="1600" b="1" dirty="0" smtClean="0">
                <a:solidFill>
                  <a:schemeClr val="accent1">
                    <a:lumMod val="75000"/>
                  </a:schemeClr>
                </a:solidFill>
              </a:rPr>
              <a:t>durable</a:t>
            </a:r>
            <a:r>
              <a:rPr lang="fr-FR" sz="1600" dirty="0" smtClean="0"/>
              <a:t>.</a:t>
            </a:r>
          </a:p>
          <a:p>
            <a:pPr algn="just">
              <a:buClr>
                <a:schemeClr val="accent1">
                  <a:lumMod val="50000"/>
                </a:schemeClr>
              </a:buClr>
              <a:buFont typeface="Wingdings" panose="05000000000000000000" pitchFamily="2" charset="2"/>
              <a:buChar char="ü"/>
            </a:pPr>
            <a:endParaRPr lang="fr-FR" sz="500" dirty="0"/>
          </a:p>
          <a:p>
            <a:pPr algn="just">
              <a:buClr>
                <a:schemeClr val="accent1">
                  <a:lumMod val="50000"/>
                </a:schemeClr>
              </a:buClr>
              <a:buFont typeface="Wingdings" panose="05000000000000000000" pitchFamily="2" charset="2"/>
              <a:buChar char="ü"/>
            </a:pPr>
            <a:r>
              <a:rPr lang="fr-FR" sz="1600" dirty="0"/>
              <a:t>S’appuyant sur un socle de </a:t>
            </a:r>
            <a:r>
              <a:rPr lang="fr-FR" sz="1600" b="1" dirty="0">
                <a:solidFill>
                  <a:schemeClr val="accent1">
                    <a:lumMod val="75000"/>
                  </a:schemeClr>
                </a:solidFill>
              </a:rPr>
              <a:t>valeurs communes (Humanisme, Entrepreneuriat, Professionnalisme)</a:t>
            </a:r>
            <a:r>
              <a:rPr lang="fr-FR" sz="1600" dirty="0">
                <a:solidFill>
                  <a:schemeClr val="accent1">
                    <a:lumMod val="75000"/>
                  </a:schemeClr>
                </a:solidFill>
              </a:rPr>
              <a:t> </a:t>
            </a:r>
            <a:r>
              <a:rPr lang="fr-FR" sz="1600" dirty="0"/>
              <a:t>il s’agit par ailleurs de proposer à nos étudiants et diplômés, mais également à nos parties prenantes, </a:t>
            </a:r>
            <a:r>
              <a:rPr lang="fr-FR" sz="1600" b="1" dirty="0">
                <a:solidFill>
                  <a:schemeClr val="accent1">
                    <a:lumMod val="75000"/>
                  </a:schemeClr>
                </a:solidFill>
              </a:rPr>
              <a:t>un espace d’échange et d’ouverture</a:t>
            </a:r>
            <a:r>
              <a:rPr lang="fr-FR" sz="1600" b="1" dirty="0"/>
              <a:t> </a:t>
            </a:r>
            <a:r>
              <a:rPr lang="fr-FR" sz="1600" dirty="0"/>
              <a:t>autorisant l’organisation de manifestations culturelles, artistiques et même </a:t>
            </a:r>
            <a:r>
              <a:rPr lang="fr-FR" sz="1600" dirty="0" smtClean="0"/>
              <a:t>sportives.</a:t>
            </a:r>
            <a:endParaRPr lang="fr-FR" sz="1600" dirty="0"/>
          </a:p>
        </p:txBody>
      </p:sp>
    </p:spTree>
    <p:extLst>
      <p:ext uri="{BB962C8B-B14F-4D97-AF65-F5344CB8AC3E}">
        <p14:creationId xmlns:p14="http://schemas.microsoft.com/office/powerpoint/2010/main" val="49742029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chemeClr val="accent1">
                    <a:lumMod val="75000"/>
                  </a:schemeClr>
                </a:solidFill>
              </a:rPr>
              <a:t>Un lieu de vie et d’inspiration</a:t>
            </a:r>
          </a:p>
        </p:txBody>
      </p:sp>
      <p:sp>
        <p:nvSpPr>
          <p:cNvPr id="3" name="Espace réservé du contenu 2"/>
          <p:cNvSpPr>
            <a:spLocks noGrp="1"/>
          </p:cNvSpPr>
          <p:nvPr>
            <p:ph idx="1"/>
          </p:nvPr>
        </p:nvSpPr>
        <p:spPr>
          <a:xfrm>
            <a:off x="457200" y="1196752"/>
            <a:ext cx="4409256" cy="4929411"/>
          </a:xfrm>
        </p:spPr>
        <p:txBody>
          <a:bodyPr>
            <a:normAutofit fontScale="25000" lnSpcReduction="20000"/>
          </a:bodyPr>
          <a:lstStyle/>
          <a:p>
            <a:pPr marL="0" indent="0">
              <a:buClr>
                <a:schemeClr val="accent1">
                  <a:lumMod val="50000"/>
                </a:schemeClr>
              </a:buClr>
              <a:buNone/>
            </a:pPr>
            <a:r>
              <a:rPr lang="fr-FR" sz="6400" dirty="0" smtClean="0"/>
              <a:t>3 valeurs fondatrices :</a:t>
            </a:r>
          </a:p>
          <a:p>
            <a:pPr marL="0" indent="0">
              <a:buClr>
                <a:schemeClr val="accent1">
                  <a:lumMod val="50000"/>
                </a:schemeClr>
              </a:buClr>
              <a:buNone/>
            </a:pPr>
            <a:endParaRPr lang="fr-FR" sz="4800" b="1" dirty="0" smtClean="0">
              <a:solidFill>
                <a:srgbClr val="002060"/>
              </a:solidFill>
            </a:endParaRPr>
          </a:p>
          <a:p>
            <a:pPr>
              <a:buClr>
                <a:schemeClr val="accent1">
                  <a:lumMod val="50000"/>
                </a:schemeClr>
              </a:buClr>
            </a:pPr>
            <a:r>
              <a:rPr lang="fr-FR" sz="4800" b="1" dirty="0" smtClean="0">
                <a:solidFill>
                  <a:schemeClr val="accent1">
                    <a:lumMod val="75000"/>
                  </a:schemeClr>
                </a:solidFill>
              </a:rPr>
              <a:t>HUMANISME</a:t>
            </a:r>
          </a:p>
          <a:p>
            <a:pPr marL="0" indent="0">
              <a:buNone/>
            </a:pPr>
            <a:r>
              <a:rPr lang="fr-FR" sz="4400" dirty="0">
                <a:cs typeface="Garamond"/>
              </a:rPr>
              <a:t>Nous avons fixé le devoir de dépasser, pour chaque personne, le «  strictement  utile ». Nous mettons la femme, l'homme et les valeurs humaines au centre de ce que nous faisons. Pour nous, la compréhension de l’être humain et de ses valeurs fait partie intégrante des apprentissages. Nous considérons que cela passe  souvent par l’enseignement des humanités alors qu’on pourrait croire qu’il suffit de traiter le sujet strictement professionnel. </a:t>
            </a:r>
            <a:endParaRPr lang="en-GB" sz="4400" dirty="0">
              <a:cs typeface="Garamond"/>
            </a:endParaRPr>
          </a:p>
          <a:p>
            <a:pPr marL="0" lvl="0" indent="0">
              <a:buClr>
                <a:schemeClr val="accent1">
                  <a:lumMod val="50000"/>
                </a:schemeClr>
              </a:buClr>
              <a:buNone/>
            </a:pPr>
            <a:endParaRPr lang="fr-FR" sz="4800" dirty="0"/>
          </a:p>
          <a:p>
            <a:pPr>
              <a:buClr>
                <a:schemeClr val="accent1">
                  <a:lumMod val="50000"/>
                </a:schemeClr>
              </a:buClr>
            </a:pPr>
            <a:r>
              <a:rPr lang="fr-FR" sz="4800" b="1" dirty="0" smtClean="0">
                <a:solidFill>
                  <a:schemeClr val="accent1">
                    <a:lumMod val="75000"/>
                  </a:schemeClr>
                </a:solidFill>
              </a:rPr>
              <a:t>ENTREPRENEURIAT « Etre responsable de son futur »</a:t>
            </a:r>
          </a:p>
          <a:p>
            <a:pPr marL="0" indent="0">
              <a:buClr>
                <a:schemeClr val="accent1">
                  <a:lumMod val="50000"/>
                </a:schemeClr>
              </a:buClr>
              <a:buNone/>
            </a:pPr>
            <a:r>
              <a:rPr lang="fr-FR" sz="4400" dirty="0">
                <a:cs typeface="Garamond"/>
              </a:rPr>
              <a:t>Nous poussons chaque personne à « se prendre en main ». Nous croyons à la  vitalité de la société si chaque individu est en confiance et dispose des connaissances  suffisantes  pour prendre son avenir économique en main. Créer une entreprise, prendre des initiatives pour développer celle dans laquelle on évolue, avancer de son propre chef pour faire progresser les choses, sont différentes facettes de l’esprit d’entreprise que  nous </a:t>
            </a:r>
            <a:r>
              <a:rPr lang="fr-FR" sz="4400" dirty="0" smtClean="0">
                <a:cs typeface="Garamond"/>
              </a:rPr>
              <a:t>favorisons</a:t>
            </a:r>
          </a:p>
          <a:p>
            <a:pPr marL="0" indent="0">
              <a:buClr>
                <a:schemeClr val="accent1">
                  <a:lumMod val="50000"/>
                </a:schemeClr>
              </a:buClr>
              <a:buNone/>
            </a:pPr>
            <a:endParaRPr lang="fr-FR" sz="4400" dirty="0" smtClean="0"/>
          </a:p>
          <a:p>
            <a:pPr>
              <a:buClr>
                <a:schemeClr val="accent1">
                  <a:lumMod val="50000"/>
                </a:schemeClr>
              </a:buClr>
            </a:pPr>
            <a:r>
              <a:rPr lang="fr-FR" sz="4800" b="1" dirty="0">
                <a:solidFill>
                  <a:schemeClr val="accent1">
                    <a:lumMod val="75000"/>
                  </a:schemeClr>
                </a:solidFill>
              </a:rPr>
              <a:t>PROFESSIONNALISME « </a:t>
            </a:r>
            <a:r>
              <a:rPr lang="fr-FR" sz="4800" b="1" dirty="0" smtClean="0">
                <a:solidFill>
                  <a:schemeClr val="accent1">
                    <a:lumMod val="75000"/>
                  </a:schemeClr>
                </a:solidFill>
              </a:rPr>
              <a:t>l’exigence du geste juste</a:t>
            </a:r>
            <a:r>
              <a:rPr lang="fr-FR" sz="4800" b="1" dirty="0">
                <a:solidFill>
                  <a:schemeClr val="accent1">
                    <a:lumMod val="75000"/>
                  </a:schemeClr>
                </a:solidFill>
              </a:rPr>
              <a:t> </a:t>
            </a:r>
            <a:r>
              <a:rPr lang="fr-FR" sz="4800" b="1" dirty="0" smtClean="0">
                <a:solidFill>
                  <a:schemeClr val="accent1">
                    <a:lumMod val="75000"/>
                  </a:schemeClr>
                </a:solidFill>
              </a:rPr>
              <a:t>»</a:t>
            </a:r>
            <a:endParaRPr lang="fr-FR" sz="4800" dirty="0" smtClean="0">
              <a:solidFill>
                <a:schemeClr val="accent1">
                  <a:lumMod val="75000"/>
                </a:schemeClr>
              </a:solidFill>
            </a:endParaRPr>
          </a:p>
          <a:p>
            <a:pPr marL="0" indent="0">
              <a:buClr>
                <a:schemeClr val="accent1">
                  <a:lumMod val="50000"/>
                </a:schemeClr>
              </a:buClr>
              <a:buNone/>
            </a:pPr>
            <a:r>
              <a:rPr lang="fr-FR" sz="4400" dirty="0" smtClean="0">
                <a:cs typeface="Garamond"/>
              </a:rPr>
              <a:t>Amour de </a:t>
            </a:r>
            <a:r>
              <a:rPr lang="fr-FR" sz="4400" dirty="0">
                <a:cs typeface="Garamond"/>
              </a:rPr>
              <a:t>la chose bien faite et compagnonnage </a:t>
            </a:r>
            <a:r>
              <a:rPr lang="fr-FR" sz="4400" dirty="0" smtClean="0">
                <a:cs typeface="Garamond"/>
              </a:rPr>
              <a:t>d’apprentissage </a:t>
            </a:r>
            <a:r>
              <a:rPr lang="fr-FR" sz="4400" dirty="0">
                <a:cs typeface="Garamond"/>
              </a:rPr>
              <a:t>sont les clés de ce qui nous </a:t>
            </a:r>
            <a:r>
              <a:rPr lang="fr-FR" sz="4400" dirty="0" smtClean="0">
                <a:cs typeface="Garamond"/>
              </a:rPr>
              <a:t>nommons « professionnalisme</a:t>
            </a:r>
            <a:r>
              <a:rPr lang="fr-FR" sz="4400" dirty="0">
                <a:cs typeface="Garamond"/>
              </a:rPr>
              <a:t> ». </a:t>
            </a:r>
            <a:r>
              <a:rPr lang="fr-FR" sz="4400" dirty="0" smtClean="0">
                <a:cs typeface="Garamond"/>
              </a:rPr>
              <a:t>Exercer </a:t>
            </a:r>
            <a:r>
              <a:rPr lang="fr-FR" sz="4400" dirty="0">
                <a:cs typeface="Garamond"/>
              </a:rPr>
              <a:t>un métier qu’il soit intellectuel ou manuel de façon professionnelle, </a:t>
            </a:r>
            <a:r>
              <a:rPr lang="fr-FR" sz="4400" dirty="0" smtClean="0">
                <a:cs typeface="Garamond"/>
              </a:rPr>
              <a:t>c’est </a:t>
            </a:r>
            <a:r>
              <a:rPr lang="fr-FR" sz="4400" dirty="0">
                <a:cs typeface="Garamond"/>
              </a:rPr>
              <a:t>dominer d’expérience son sujet, et en accomplir  les gestes avec maitrise, naturel et justesse. C’est aussi être capable de les apprendre à autrui, comme on les a appris au contact de professionnels.</a:t>
            </a:r>
            <a:endParaRPr lang="fr-FR" sz="4400" dirty="0"/>
          </a:p>
        </p:txBody>
      </p:sp>
      <p:sp>
        <p:nvSpPr>
          <p:cNvPr id="4" name="Espace réservé du contenu 2"/>
          <p:cNvSpPr txBox="1">
            <a:spLocks/>
          </p:cNvSpPr>
          <p:nvPr/>
        </p:nvSpPr>
        <p:spPr>
          <a:xfrm>
            <a:off x="4938464" y="1700808"/>
            <a:ext cx="3810000" cy="4525963"/>
          </a:xfrm>
          <a:prstGeom prst="rect">
            <a:avLst/>
          </a:prstGeom>
        </p:spPr>
        <p:txBody>
          <a:bodyPr vert="horz" lIns="91440" tIns="45720" rIns="91440" bIns="45720" rtlCol="0">
            <a:noAutofit/>
          </a:bodyPr>
          <a:lstStyle/>
          <a:p>
            <a:pPr defTabSz="231775">
              <a:tabLst>
                <a:tab pos="1436688" algn="l"/>
                <a:tab pos="1614488" algn="l"/>
              </a:tabLst>
            </a:pPr>
            <a:r>
              <a:rPr lang="fr-FR" dirty="0" smtClean="0">
                <a:solidFill>
                  <a:srgbClr val="002060"/>
                </a:solidFill>
              </a:rPr>
              <a:t>	</a:t>
            </a:r>
            <a:r>
              <a:rPr lang="fr-FR" sz="1600" b="1" dirty="0" smtClean="0">
                <a:solidFill>
                  <a:srgbClr val="00B0F0"/>
                </a:solidFill>
                <a:latin typeface="Century Gothic" panose="020B0502020202020204" pitchFamily="34" charset="0"/>
              </a:rPr>
              <a:t>« </a:t>
            </a:r>
            <a:r>
              <a:rPr lang="fr-FR" sz="1400" b="1" i="1" dirty="0" smtClean="0">
                <a:solidFill>
                  <a:srgbClr val="00B0F0"/>
                </a:solidFill>
                <a:latin typeface="Century Gothic" panose="020B0502020202020204" pitchFamily="34" charset="0"/>
              </a:rPr>
              <a:t>Effacer toute frontière </a:t>
            </a:r>
          </a:p>
          <a:p>
            <a:pPr defTabSz="231775">
              <a:tabLst>
                <a:tab pos="1436688" algn="l"/>
                <a:tab pos="1614488" algn="l"/>
              </a:tabLst>
            </a:pPr>
            <a:r>
              <a:rPr lang="fr-FR" sz="1400" b="1" i="1" dirty="0">
                <a:solidFill>
                  <a:srgbClr val="00B0F0"/>
                </a:solidFill>
                <a:latin typeface="Century Gothic" panose="020B0502020202020204" pitchFamily="34" charset="0"/>
              </a:rPr>
              <a:t>	</a:t>
            </a:r>
            <a:r>
              <a:rPr lang="fr-FR" sz="1400" b="1" i="1" dirty="0" smtClean="0">
                <a:solidFill>
                  <a:srgbClr val="00B0F0"/>
                </a:solidFill>
                <a:latin typeface="Century Gothic" panose="020B0502020202020204" pitchFamily="34" charset="0"/>
              </a:rPr>
              <a:t>entre les hommes… »</a:t>
            </a:r>
            <a:endParaRPr lang="fr-FR" sz="1600" b="1" dirty="0">
              <a:solidFill>
                <a:srgbClr val="002060"/>
              </a:solidFill>
              <a:latin typeface="Century Gothic" panose="020B0502020202020204" pitchFamily="34" charset="0"/>
            </a:endParaRPr>
          </a:p>
          <a:p>
            <a:pPr>
              <a:tabLst>
                <a:tab pos="1341438" algn="l"/>
                <a:tab pos="1436688" algn="l"/>
              </a:tabLst>
            </a:pPr>
            <a:r>
              <a:rPr lang="fr-FR" sz="1600" dirty="0" smtClean="0">
                <a:solidFill>
                  <a:srgbClr val="002060"/>
                </a:solidFill>
                <a:latin typeface="Century Gothic" panose="020B0502020202020204" pitchFamily="34" charset="0"/>
              </a:rPr>
              <a:t>	</a:t>
            </a:r>
            <a:r>
              <a:rPr lang="fr-FR" sz="1200" dirty="0" smtClean="0">
                <a:solidFill>
                  <a:srgbClr val="002060"/>
                </a:solidFill>
                <a:latin typeface="Century Gothic" panose="020B0502020202020204" pitchFamily="34" charset="0"/>
              </a:rPr>
              <a:t>	</a:t>
            </a:r>
          </a:p>
          <a:p>
            <a:pPr algn="just">
              <a:tabLst>
                <a:tab pos="1341438" algn="l"/>
                <a:tab pos="1436688" algn="l"/>
              </a:tabLst>
            </a:pPr>
            <a:r>
              <a:rPr lang="fr-FR" sz="1200" b="1" dirty="0">
                <a:solidFill>
                  <a:srgbClr val="002060"/>
                </a:solidFill>
                <a:latin typeface="Century Gothic" panose="020B0502020202020204" pitchFamily="34" charset="0"/>
              </a:rPr>
              <a:t>	</a:t>
            </a:r>
            <a:r>
              <a:rPr lang="fr-FR" sz="1400" b="1" dirty="0" smtClean="0">
                <a:solidFill>
                  <a:schemeClr val="tx2">
                    <a:lumMod val="75000"/>
                  </a:schemeClr>
                </a:solidFill>
                <a:latin typeface="Century Gothic" panose="020B0502020202020204" pitchFamily="34" charset="0"/>
              </a:rPr>
              <a:t>René Cassin</a:t>
            </a:r>
            <a:r>
              <a:rPr lang="fr-FR" sz="1200" dirty="0">
                <a:solidFill>
                  <a:schemeClr val="tx2">
                    <a:lumMod val="75000"/>
                  </a:schemeClr>
                </a:solidFill>
                <a:latin typeface="Century Gothic" panose="020B0502020202020204" pitchFamily="34" charset="0"/>
              </a:rPr>
              <a:t>, </a:t>
            </a:r>
            <a:r>
              <a:rPr lang="fr-FR" sz="1200" dirty="0" smtClean="0">
                <a:solidFill>
                  <a:schemeClr val="tx2">
                    <a:lumMod val="75000"/>
                  </a:schemeClr>
                </a:solidFill>
                <a:latin typeface="Century Gothic" panose="020B0502020202020204" pitchFamily="34" charset="0"/>
              </a:rPr>
              <a:t>(1887-1976) est un Juriste</a:t>
            </a:r>
            <a:r>
              <a:rPr lang="fr-FR" sz="1200" dirty="0">
                <a:solidFill>
                  <a:schemeClr val="tx2">
                    <a:lumMod val="75000"/>
                  </a:schemeClr>
                </a:solidFill>
                <a:latin typeface="Century Gothic" panose="020B0502020202020204" pitchFamily="34" charset="0"/>
              </a:rPr>
              <a:t>, diplomate et homme politique français. Membre du </a:t>
            </a:r>
            <a:r>
              <a:rPr lang="fr-FR" sz="1200" dirty="0" smtClean="0">
                <a:solidFill>
                  <a:schemeClr val="tx2">
                    <a:lumMod val="75000"/>
                  </a:schemeClr>
                </a:solidFill>
                <a:latin typeface="Century Gothic" panose="020B0502020202020204" pitchFamily="34" charset="0"/>
              </a:rPr>
              <a:t>Gouvernement </a:t>
            </a:r>
            <a:r>
              <a:rPr lang="fr-FR" sz="1200" dirty="0">
                <a:solidFill>
                  <a:schemeClr val="tx2">
                    <a:lumMod val="75000"/>
                  </a:schemeClr>
                </a:solidFill>
                <a:latin typeface="Century Gothic" panose="020B0502020202020204" pitchFamily="34" charset="0"/>
              </a:rPr>
              <a:t>de la France </a:t>
            </a:r>
            <a:r>
              <a:rPr lang="fr-FR" sz="1200" dirty="0" smtClean="0">
                <a:solidFill>
                  <a:schemeClr val="tx2">
                    <a:lumMod val="75000"/>
                  </a:schemeClr>
                </a:solidFill>
                <a:latin typeface="Century Gothic" panose="020B0502020202020204" pitchFamily="34" charset="0"/>
              </a:rPr>
              <a:t>Libre </a:t>
            </a:r>
            <a:r>
              <a:rPr lang="fr-FR" sz="1200" dirty="0">
                <a:solidFill>
                  <a:schemeClr val="tx2">
                    <a:lumMod val="75000"/>
                  </a:schemeClr>
                </a:solidFill>
                <a:latin typeface="Century Gothic" panose="020B0502020202020204" pitchFamily="34" charset="0"/>
              </a:rPr>
              <a:t>pendant la </a:t>
            </a:r>
            <a:r>
              <a:rPr lang="fr-FR" sz="1200" dirty="0" smtClean="0">
                <a:solidFill>
                  <a:schemeClr val="tx2">
                    <a:lumMod val="75000"/>
                  </a:schemeClr>
                </a:solidFill>
                <a:latin typeface="Century Gothic" panose="020B0502020202020204" pitchFamily="34" charset="0"/>
              </a:rPr>
              <a:t>Seconde </a:t>
            </a:r>
            <a:r>
              <a:rPr lang="fr-FR" sz="1200" dirty="0">
                <a:solidFill>
                  <a:schemeClr val="tx2">
                    <a:lumMod val="75000"/>
                  </a:schemeClr>
                </a:solidFill>
                <a:latin typeface="Century Gothic" panose="020B0502020202020204" pitchFamily="34" charset="0"/>
              </a:rPr>
              <a:t>Guerre </a:t>
            </a:r>
            <a:r>
              <a:rPr lang="fr-FR" sz="1200" dirty="0" smtClean="0">
                <a:solidFill>
                  <a:schemeClr val="tx2">
                    <a:lumMod val="75000"/>
                  </a:schemeClr>
                </a:solidFill>
                <a:latin typeface="Century Gothic" panose="020B0502020202020204" pitchFamily="34" charset="0"/>
              </a:rPr>
              <a:t>Mondiale</a:t>
            </a:r>
            <a:r>
              <a:rPr lang="fr-FR" sz="1200" dirty="0">
                <a:solidFill>
                  <a:schemeClr val="tx2">
                    <a:lumMod val="75000"/>
                  </a:schemeClr>
                </a:solidFill>
                <a:latin typeface="Century Gothic" panose="020B0502020202020204" pitchFamily="34" charset="0"/>
              </a:rPr>
              <a:t>, </a:t>
            </a:r>
            <a:r>
              <a:rPr lang="fr-FR" sz="1200" dirty="0" smtClean="0">
                <a:solidFill>
                  <a:schemeClr val="tx2">
                    <a:lumMod val="75000"/>
                  </a:schemeClr>
                </a:solidFill>
                <a:latin typeface="Century Gothic" panose="020B0502020202020204" pitchFamily="34" charset="0"/>
              </a:rPr>
              <a:t>c’est un </a:t>
            </a:r>
            <a:r>
              <a:rPr lang="fr-FR" sz="1200" dirty="0">
                <a:solidFill>
                  <a:schemeClr val="tx2">
                    <a:lumMod val="75000"/>
                  </a:schemeClr>
                </a:solidFill>
                <a:latin typeface="Century Gothic" panose="020B0502020202020204" pitchFamily="34" charset="0"/>
              </a:rPr>
              <a:t>des auteurs de la </a:t>
            </a:r>
            <a:r>
              <a:rPr lang="fr-FR" sz="1200" dirty="0" smtClean="0">
                <a:solidFill>
                  <a:schemeClr val="tx2">
                    <a:lumMod val="75000"/>
                  </a:schemeClr>
                </a:solidFill>
                <a:latin typeface="Century Gothic" panose="020B0502020202020204" pitchFamily="34" charset="0"/>
              </a:rPr>
              <a:t>Déclaration Universelle </a:t>
            </a:r>
            <a:r>
              <a:rPr lang="fr-FR" sz="1200" dirty="0">
                <a:solidFill>
                  <a:schemeClr val="tx2">
                    <a:lumMod val="75000"/>
                  </a:schemeClr>
                </a:solidFill>
                <a:latin typeface="Century Gothic" panose="020B0502020202020204" pitchFamily="34" charset="0"/>
              </a:rPr>
              <a:t>des </a:t>
            </a:r>
            <a:r>
              <a:rPr lang="fr-FR" sz="1200" dirty="0" smtClean="0">
                <a:solidFill>
                  <a:schemeClr val="tx2">
                    <a:lumMod val="75000"/>
                  </a:schemeClr>
                </a:solidFill>
                <a:latin typeface="Century Gothic" panose="020B0502020202020204" pitchFamily="34" charset="0"/>
              </a:rPr>
              <a:t>Droits </a:t>
            </a:r>
            <a:r>
              <a:rPr lang="fr-FR" sz="1200" dirty="0">
                <a:solidFill>
                  <a:schemeClr val="tx2">
                    <a:lumMod val="75000"/>
                  </a:schemeClr>
                </a:solidFill>
                <a:latin typeface="Century Gothic" panose="020B0502020202020204" pitchFamily="34" charset="0"/>
              </a:rPr>
              <a:t>de </a:t>
            </a:r>
            <a:r>
              <a:rPr lang="fr-FR" sz="1200" dirty="0" smtClean="0">
                <a:solidFill>
                  <a:schemeClr val="tx2">
                    <a:lumMod val="75000"/>
                  </a:schemeClr>
                </a:solidFill>
                <a:latin typeface="Century Gothic" panose="020B0502020202020204" pitchFamily="34" charset="0"/>
              </a:rPr>
              <a:t>l‘Homme </a:t>
            </a:r>
            <a:r>
              <a:rPr lang="fr-FR" sz="1200" dirty="0">
                <a:solidFill>
                  <a:schemeClr val="tx2">
                    <a:lumMod val="75000"/>
                  </a:schemeClr>
                </a:solidFill>
                <a:latin typeface="Century Gothic" panose="020B0502020202020204" pitchFamily="34" charset="0"/>
              </a:rPr>
              <a:t>en </a:t>
            </a:r>
            <a:r>
              <a:rPr lang="fr-FR" sz="1200" dirty="0" smtClean="0">
                <a:solidFill>
                  <a:schemeClr val="tx2">
                    <a:lumMod val="75000"/>
                  </a:schemeClr>
                </a:solidFill>
                <a:latin typeface="Century Gothic" panose="020B0502020202020204" pitchFamily="34" charset="0"/>
              </a:rPr>
              <a:t>1948. </a:t>
            </a:r>
          </a:p>
          <a:p>
            <a:pPr algn="just">
              <a:tabLst>
                <a:tab pos="1341438" algn="l"/>
                <a:tab pos="1436688" algn="l"/>
              </a:tabLst>
            </a:pPr>
            <a:r>
              <a:rPr lang="fr-FR" sz="1200" dirty="0" smtClean="0">
                <a:solidFill>
                  <a:schemeClr val="tx2">
                    <a:lumMod val="75000"/>
                  </a:schemeClr>
                </a:solidFill>
                <a:latin typeface="Century Gothic" panose="020B0502020202020204" pitchFamily="34" charset="0"/>
              </a:rPr>
              <a:t>Vice-président </a:t>
            </a:r>
            <a:r>
              <a:rPr lang="fr-FR" sz="1200" dirty="0">
                <a:solidFill>
                  <a:schemeClr val="tx2">
                    <a:lumMod val="75000"/>
                  </a:schemeClr>
                </a:solidFill>
                <a:latin typeface="Century Gothic" panose="020B0502020202020204" pitchFamily="34" charset="0"/>
              </a:rPr>
              <a:t>du Conseil d’État de 1944 à 1959, </a:t>
            </a:r>
            <a:r>
              <a:rPr lang="fr-FR" sz="1200" dirty="0" smtClean="0">
                <a:solidFill>
                  <a:schemeClr val="tx2">
                    <a:lumMod val="75000"/>
                  </a:schemeClr>
                </a:solidFill>
                <a:latin typeface="Century Gothic" panose="020B0502020202020204" pitchFamily="34" charset="0"/>
              </a:rPr>
              <a:t>Président </a:t>
            </a:r>
            <a:r>
              <a:rPr lang="fr-FR" sz="1200" dirty="0">
                <a:solidFill>
                  <a:schemeClr val="tx2">
                    <a:lumMod val="75000"/>
                  </a:schemeClr>
                </a:solidFill>
                <a:latin typeface="Century Gothic" panose="020B0502020202020204" pitchFamily="34" charset="0"/>
              </a:rPr>
              <a:t>de la Cour </a:t>
            </a:r>
            <a:r>
              <a:rPr lang="fr-FR" sz="1200" dirty="0" smtClean="0">
                <a:solidFill>
                  <a:schemeClr val="tx2">
                    <a:lumMod val="75000"/>
                  </a:schemeClr>
                </a:solidFill>
                <a:latin typeface="Century Gothic" panose="020B0502020202020204" pitchFamily="34" charset="0"/>
              </a:rPr>
              <a:t>Européenne </a:t>
            </a:r>
            <a:r>
              <a:rPr lang="fr-FR" sz="1200" dirty="0">
                <a:solidFill>
                  <a:schemeClr val="tx2">
                    <a:lumMod val="75000"/>
                  </a:schemeClr>
                </a:solidFill>
                <a:latin typeface="Century Gothic" panose="020B0502020202020204" pitchFamily="34" charset="0"/>
              </a:rPr>
              <a:t>des D</a:t>
            </a:r>
            <a:r>
              <a:rPr lang="fr-FR" sz="1200" dirty="0" smtClean="0">
                <a:solidFill>
                  <a:schemeClr val="tx2">
                    <a:lumMod val="75000"/>
                  </a:schemeClr>
                </a:solidFill>
                <a:latin typeface="Century Gothic" panose="020B0502020202020204" pitchFamily="34" charset="0"/>
              </a:rPr>
              <a:t>roits </a:t>
            </a:r>
            <a:r>
              <a:rPr lang="fr-FR" sz="1200" dirty="0">
                <a:solidFill>
                  <a:schemeClr val="tx2">
                    <a:lumMod val="75000"/>
                  </a:schemeClr>
                </a:solidFill>
                <a:latin typeface="Century Gothic" panose="020B0502020202020204" pitchFamily="34" charset="0"/>
              </a:rPr>
              <a:t>de </a:t>
            </a:r>
            <a:r>
              <a:rPr lang="fr-FR" sz="1200" dirty="0" smtClean="0">
                <a:solidFill>
                  <a:schemeClr val="tx2">
                    <a:lumMod val="75000"/>
                  </a:schemeClr>
                </a:solidFill>
                <a:latin typeface="Century Gothic" panose="020B0502020202020204" pitchFamily="34" charset="0"/>
              </a:rPr>
              <a:t>l‘Homme </a:t>
            </a:r>
            <a:r>
              <a:rPr lang="fr-FR" sz="1200" dirty="0">
                <a:solidFill>
                  <a:schemeClr val="tx2">
                    <a:lumMod val="75000"/>
                  </a:schemeClr>
                </a:solidFill>
                <a:latin typeface="Century Gothic" panose="020B0502020202020204" pitchFamily="34" charset="0"/>
              </a:rPr>
              <a:t>de 1965 à 1968, il reçut le </a:t>
            </a:r>
            <a:r>
              <a:rPr lang="fr-FR" sz="1200" dirty="0" smtClean="0">
                <a:solidFill>
                  <a:schemeClr val="tx2">
                    <a:lumMod val="75000"/>
                  </a:schemeClr>
                </a:solidFill>
                <a:latin typeface="Century Gothic" panose="020B0502020202020204" pitchFamily="34" charset="0"/>
              </a:rPr>
              <a:t>Prix </a:t>
            </a:r>
            <a:r>
              <a:rPr lang="fr-FR" sz="1200" dirty="0">
                <a:solidFill>
                  <a:schemeClr val="tx2">
                    <a:lumMod val="75000"/>
                  </a:schemeClr>
                </a:solidFill>
                <a:latin typeface="Century Gothic" panose="020B0502020202020204" pitchFamily="34" charset="0"/>
              </a:rPr>
              <a:t>Nobel de la </a:t>
            </a:r>
            <a:r>
              <a:rPr lang="fr-FR" sz="1200" dirty="0" smtClean="0">
                <a:solidFill>
                  <a:schemeClr val="tx2">
                    <a:lumMod val="75000"/>
                  </a:schemeClr>
                </a:solidFill>
                <a:latin typeface="Century Gothic" panose="020B0502020202020204" pitchFamily="34" charset="0"/>
              </a:rPr>
              <a:t>Paix </a:t>
            </a:r>
            <a:r>
              <a:rPr lang="fr-FR" sz="1200" dirty="0">
                <a:solidFill>
                  <a:schemeClr val="tx2">
                    <a:lumMod val="75000"/>
                  </a:schemeClr>
                </a:solidFill>
                <a:latin typeface="Century Gothic" panose="020B0502020202020204" pitchFamily="34" charset="0"/>
              </a:rPr>
              <a:t>en 1968, et aussi le </a:t>
            </a:r>
            <a:r>
              <a:rPr lang="fr-FR" sz="1200" dirty="0" smtClean="0">
                <a:solidFill>
                  <a:schemeClr val="tx2">
                    <a:lumMod val="75000"/>
                  </a:schemeClr>
                </a:solidFill>
                <a:latin typeface="Century Gothic" panose="020B0502020202020204" pitchFamily="34" charset="0"/>
              </a:rPr>
              <a:t>Prix </a:t>
            </a:r>
            <a:r>
              <a:rPr lang="fr-FR" sz="1200" dirty="0">
                <a:solidFill>
                  <a:schemeClr val="tx2">
                    <a:lumMod val="75000"/>
                  </a:schemeClr>
                </a:solidFill>
                <a:latin typeface="Century Gothic" panose="020B0502020202020204" pitchFamily="34" charset="0"/>
              </a:rPr>
              <a:t>des </a:t>
            </a:r>
            <a:r>
              <a:rPr lang="fr-FR" sz="1200" dirty="0" smtClean="0">
                <a:solidFill>
                  <a:schemeClr val="tx2">
                    <a:lumMod val="75000"/>
                  </a:schemeClr>
                </a:solidFill>
                <a:latin typeface="Century Gothic" panose="020B0502020202020204" pitchFamily="34" charset="0"/>
              </a:rPr>
              <a:t>Droits </a:t>
            </a:r>
            <a:r>
              <a:rPr lang="fr-FR" sz="1200" dirty="0">
                <a:solidFill>
                  <a:schemeClr val="tx2">
                    <a:lumMod val="75000"/>
                  </a:schemeClr>
                </a:solidFill>
                <a:latin typeface="Century Gothic" panose="020B0502020202020204" pitchFamily="34" charset="0"/>
              </a:rPr>
              <a:t>de </a:t>
            </a:r>
            <a:r>
              <a:rPr lang="fr-FR" sz="1200" dirty="0" smtClean="0">
                <a:solidFill>
                  <a:schemeClr val="tx2">
                    <a:lumMod val="75000"/>
                  </a:schemeClr>
                </a:solidFill>
                <a:latin typeface="Century Gothic" panose="020B0502020202020204" pitchFamily="34" charset="0"/>
              </a:rPr>
              <a:t>l‘Homme </a:t>
            </a:r>
            <a:r>
              <a:rPr lang="fr-FR" sz="1200" dirty="0">
                <a:solidFill>
                  <a:schemeClr val="tx2">
                    <a:lumMod val="75000"/>
                  </a:schemeClr>
                </a:solidFill>
                <a:latin typeface="Century Gothic" panose="020B0502020202020204" pitchFamily="34" charset="0"/>
              </a:rPr>
              <a:t>des </a:t>
            </a:r>
            <a:r>
              <a:rPr lang="fr-FR" sz="1200" dirty="0" smtClean="0">
                <a:solidFill>
                  <a:schemeClr val="tx2">
                    <a:lumMod val="75000"/>
                  </a:schemeClr>
                </a:solidFill>
                <a:latin typeface="Century Gothic" panose="020B0502020202020204" pitchFamily="34" charset="0"/>
              </a:rPr>
              <a:t>Nations-Unies </a:t>
            </a:r>
            <a:r>
              <a:rPr lang="fr-FR" sz="1200" dirty="0">
                <a:solidFill>
                  <a:schemeClr val="tx2">
                    <a:lumMod val="75000"/>
                  </a:schemeClr>
                </a:solidFill>
                <a:latin typeface="Century Gothic" panose="020B0502020202020204" pitchFamily="34" charset="0"/>
              </a:rPr>
              <a:t>la même année.</a:t>
            </a:r>
          </a:p>
          <a:p>
            <a:pPr algn="just"/>
            <a:r>
              <a:rPr lang="fr-FR" sz="1200" dirty="0">
                <a:solidFill>
                  <a:schemeClr val="tx2">
                    <a:lumMod val="75000"/>
                  </a:schemeClr>
                </a:solidFill>
                <a:latin typeface="Century Gothic" panose="020B0502020202020204" pitchFamily="34" charset="0"/>
              </a:rPr>
              <a:t>René Cassin est le fondateur de l'Institut </a:t>
            </a:r>
            <a:r>
              <a:rPr lang="fr-FR" sz="1200" dirty="0" smtClean="0">
                <a:solidFill>
                  <a:schemeClr val="tx2">
                    <a:lumMod val="75000"/>
                  </a:schemeClr>
                </a:solidFill>
                <a:latin typeface="Century Gothic" panose="020B0502020202020204" pitchFamily="34" charset="0"/>
              </a:rPr>
              <a:t>Libre d‘Etude </a:t>
            </a:r>
            <a:r>
              <a:rPr lang="fr-FR" sz="1200" dirty="0">
                <a:solidFill>
                  <a:schemeClr val="tx2">
                    <a:lumMod val="75000"/>
                  </a:schemeClr>
                </a:solidFill>
                <a:latin typeface="Century Gothic" panose="020B0502020202020204" pitchFamily="34" charset="0"/>
              </a:rPr>
              <a:t>des </a:t>
            </a:r>
            <a:r>
              <a:rPr lang="fr-FR" sz="1200" dirty="0" smtClean="0">
                <a:solidFill>
                  <a:schemeClr val="tx2">
                    <a:lumMod val="75000"/>
                  </a:schemeClr>
                </a:solidFill>
                <a:latin typeface="Century Gothic" panose="020B0502020202020204" pitchFamily="34" charset="0"/>
              </a:rPr>
              <a:t>Relations Internationales </a:t>
            </a:r>
            <a:r>
              <a:rPr lang="fr-FR" sz="1200" dirty="0">
                <a:solidFill>
                  <a:schemeClr val="tx2">
                    <a:lumMod val="75000"/>
                  </a:schemeClr>
                </a:solidFill>
                <a:latin typeface="Century Gothic" panose="020B0502020202020204" pitchFamily="34" charset="0"/>
              </a:rPr>
              <a:t>(</a:t>
            </a:r>
            <a:r>
              <a:rPr lang="fr-FR" sz="1200" dirty="0" smtClean="0">
                <a:solidFill>
                  <a:schemeClr val="tx2">
                    <a:lumMod val="75000"/>
                  </a:schemeClr>
                </a:solidFill>
                <a:latin typeface="Century Gothic" panose="020B0502020202020204" pitchFamily="34" charset="0"/>
              </a:rPr>
              <a:t>ILERI) </a:t>
            </a:r>
            <a:r>
              <a:rPr lang="fr-FR" sz="1200" dirty="0">
                <a:solidFill>
                  <a:schemeClr val="tx2">
                    <a:lumMod val="75000"/>
                  </a:schemeClr>
                </a:solidFill>
                <a:latin typeface="Century Gothic" panose="020B0502020202020204" pitchFamily="34" charset="0"/>
              </a:rPr>
              <a:t>ainsi que de l'Institut Français des Sciences Administratives (IFSA) qui est aujourd'hui une association reconnue d'utilité publique. Il repose actuellement au Panthéon.</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66" r="19402"/>
          <a:stretch/>
        </p:blipFill>
        <p:spPr bwMode="auto">
          <a:xfrm>
            <a:off x="5042959" y="1364518"/>
            <a:ext cx="1257233" cy="1269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244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b="1" dirty="0" smtClean="0">
                <a:solidFill>
                  <a:schemeClr val="accent1">
                    <a:lumMod val="75000"/>
                  </a:schemeClr>
                </a:solidFill>
              </a:rPr>
              <a:t>Un campus majeur en Rhône-Alpes</a:t>
            </a:r>
            <a:endParaRPr lang="fr-FR" sz="2800" b="1" dirty="0">
              <a:solidFill>
                <a:schemeClr val="accent1">
                  <a:lumMod val="75000"/>
                </a:schemeClr>
              </a:solidFill>
            </a:endParaRPr>
          </a:p>
        </p:txBody>
      </p:sp>
      <p:sp>
        <p:nvSpPr>
          <p:cNvPr id="3" name="Espace réservé du contenu 2"/>
          <p:cNvSpPr>
            <a:spLocks noGrp="1"/>
          </p:cNvSpPr>
          <p:nvPr>
            <p:ph idx="1"/>
          </p:nvPr>
        </p:nvSpPr>
        <p:spPr>
          <a:xfrm>
            <a:off x="457200" y="1600200"/>
            <a:ext cx="3810000" cy="4525963"/>
          </a:xfrm>
        </p:spPr>
        <p:txBody>
          <a:bodyPr>
            <a:normAutofit fontScale="92500" lnSpcReduction="10000"/>
          </a:bodyPr>
          <a:lstStyle/>
          <a:p>
            <a:pPr>
              <a:buClr>
                <a:schemeClr val="accent1">
                  <a:lumMod val="50000"/>
                </a:schemeClr>
              </a:buClr>
              <a:buFont typeface="Wingdings" panose="05000000000000000000" pitchFamily="2" charset="2"/>
              <a:buChar char="ü"/>
            </a:pPr>
            <a:r>
              <a:rPr lang="fr-FR" sz="1800" b="1" dirty="0" smtClean="0">
                <a:solidFill>
                  <a:schemeClr val="accent1">
                    <a:lumMod val="75000"/>
                  </a:schemeClr>
                </a:solidFill>
              </a:rPr>
              <a:t>12 ans </a:t>
            </a:r>
            <a:r>
              <a:rPr lang="fr-FR" sz="1800" dirty="0" smtClean="0"/>
              <a:t>d’existence</a:t>
            </a:r>
          </a:p>
          <a:p>
            <a:pPr>
              <a:buClr>
                <a:schemeClr val="accent1">
                  <a:lumMod val="50000"/>
                </a:schemeClr>
              </a:buClr>
              <a:buFont typeface="Wingdings" panose="05000000000000000000" pitchFamily="2" charset="2"/>
              <a:buChar char="ü"/>
            </a:pPr>
            <a:r>
              <a:rPr lang="fr-FR" sz="1800" b="1" dirty="0" smtClean="0">
                <a:solidFill>
                  <a:schemeClr val="accent1">
                    <a:lumMod val="75000"/>
                  </a:schemeClr>
                </a:solidFill>
              </a:rPr>
              <a:t>24 écoles et centres de formation</a:t>
            </a:r>
          </a:p>
          <a:p>
            <a:pPr>
              <a:buClr>
                <a:schemeClr val="accent1">
                  <a:lumMod val="50000"/>
                </a:schemeClr>
              </a:buClr>
              <a:buFont typeface="Wingdings" panose="05000000000000000000" pitchFamily="2" charset="2"/>
              <a:buChar char="ü"/>
            </a:pPr>
            <a:r>
              <a:rPr lang="fr-FR" sz="1800" b="1" dirty="0" smtClean="0">
                <a:solidFill>
                  <a:schemeClr val="accent1">
                    <a:lumMod val="75000"/>
                  </a:schemeClr>
                </a:solidFill>
              </a:rPr>
              <a:t>13</a:t>
            </a:r>
            <a:r>
              <a:rPr lang="fr-FR" sz="1800" b="1" dirty="0" smtClean="0">
                <a:solidFill>
                  <a:srgbClr val="002060"/>
                </a:solidFill>
              </a:rPr>
              <a:t> </a:t>
            </a:r>
            <a:r>
              <a:rPr lang="fr-FR" sz="1800" dirty="0" smtClean="0"/>
              <a:t>filières métiers</a:t>
            </a:r>
          </a:p>
          <a:p>
            <a:pPr>
              <a:buClr>
                <a:schemeClr val="accent1">
                  <a:lumMod val="50000"/>
                </a:schemeClr>
              </a:buClr>
              <a:buFont typeface="Wingdings" panose="05000000000000000000" pitchFamily="2" charset="2"/>
              <a:buChar char="ü"/>
            </a:pPr>
            <a:r>
              <a:rPr lang="fr-FR" sz="1800" b="1" dirty="0" smtClean="0">
                <a:solidFill>
                  <a:schemeClr val="accent1">
                    <a:lumMod val="75000"/>
                  </a:schemeClr>
                </a:solidFill>
              </a:rPr>
              <a:t>6000</a:t>
            </a:r>
            <a:r>
              <a:rPr lang="fr-FR" sz="1800" dirty="0" smtClean="0">
                <a:solidFill>
                  <a:schemeClr val="tx2">
                    <a:lumMod val="75000"/>
                  </a:schemeClr>
                </a:solidFill>
              </a:rPr>
              <a:t> </a:t>
            </a:r>
            <a:r>
              <a:rPr lang="fr-FR" sz="1800" dirty="0" smtClean="0"/>
              <a:t>apprenants</a:t>
            </a:r>
          </a:p>
          <a:p>
            <a:pPr>
              <a:buClr>
                <a:schemeClr val="accent1">
                  <a:lumMod val="50000"/>
                </a:schemeClr>
              </a:buClr>
              <a:buFont typeface="Wingdings" panose="05000000000000000000" pitchFamily="2" charset="2"/>
              <a:buChar char="ü"/>
            </a:pPr>
            <a:r>
              <a:rPr lang="fr-FR" sz="1800" dirty="0" smtClean="0"/>
              <a:t>Plus de </a:t>
            </a:r>
            <a:r>
              <a:rPr lang="fr-FR" sz="1800" b="1" dirty="0" smtClean="0">
                <a:solidFill>
                  <a:schemeClr val="accent1">
                    <a:lumMod val="75000"/>
                  </a:schemeClr>
                </a:solidFill>
              </a:rPr>
              <a:t>30 000 diplômés</a:t>
            </a:r>
          </a:p>
          <a:p>
            <a:pPr>
              <a:buClr>
                <a:schemeClr val="accent1">
                  <a:lumMod val="50000"/>
                </a:schemeClr>
              </a:buClr>
              <a:buFont typeface="Wingdings" panose="05000000000000000000" pitchFamily="2" charset="2"/>
              <a:buChar char="ü"/>
            </a:pPr>
            <a:r>
              <a:rPr lang="fr-FR" sz="1800" dirty="0" smtClean="0"/>
              <a:t>Plus de </a:t>
            </a:r>
            <a:r>
              <a:rPr lang="fr-FR" sz="1800" b="1" dirty="0" smtClean="0">
                <a:solidFill>
                  <a:schemeClr val="accent1">
                    <a:lumMod val="75000"/>
                  </a:schemeClr>
                </a:solidFill>
              </a:rPr>
              <a:t>700</a:t>
            </a:r>
            <a:r>
              <a:rPr lang="fr-FR" sz="1800" dirty="0" smtClean="0"/>
              <a:t> formateurs et intervenants</a:t>
            </a:r>
          </a:p>
          <a:p>
            <a:pPr>
              <a:buClr>
                <a:schemeClr val="accent1">
                  <a:lumMod val="50000"/>
                </a:schemeClr>
              </a:buClr>
              <a:buFont typeface="Wingdings" panose="05000000000000000000" pitchFamily="2" charset="2"/>
              <a:buChar char="ü"/>
            </a:pPr>
            <a:r>
              <a:rPr lang="fr-FR" sz="1800" b="1" dirty="0" smtClean="0">
                <a:solidFill>
                  <a:schemeClr val="accent1">
                    <a:lumMod val="75000"/>
                  </a:schemeClr>
                </a:solidFill>
              </a:rPr>
              <a:t>260</a:t>
            </a:r>
            <a:r>
              <a:rPr lang="fr-FR" sz="1800" dirty="0" smtClean="0">
                <a:solidFill>
                  <a:schemeClr val="tx2">
                    <a:lumMod val="75000"/>
                  </a:schemeClr>
                </a:solidFill>
              </a:rPr>
              <a:t> </a:t>
            </a:r>
            <a:r>
              <a:rPr lang="fr-FR" sz="1800" dirty="0" smtClean="0"/>
              <a:t>collaborateurs </a:t>
            </a:r>
          </a:p>
          <a:p>
            <a:pPr lvl="0">
              <a:buClr>
                <a:schemeClr val="accent1">
                  <a:lumMod val="50000"/>
                </a:schemeClr>
              </a:buClr>
              <a:buFont typeface="Wingdings" panose="05000000000000000000" pitchFamily="2" charset="2"/>
              <a:buChar char="ü"/>
            </a:pPr>
            <a:r>
              <a:rPr lang="fr-FR" sz="1800" b="1" dirty="0" smtClean="0">
                <a:solidFill>
                  <a:schemeClr val="accent1">
                    <a:lumMod val="75000"/>
                  </a:schemeClr>
                </a:solidFill>
              </a:rPr>
              <a:t>110</a:t>
            </a:r>
            <a:r>
              <a:rPr lang="fr-FR" sz="1800" dirty="0" smtClean="0"/>
              <a:t> accords d’échanges internationaux</a:t>
            </a:r>
          </a:p>
          <a:p>
            <a:pPr lvl="0">
              <a:buClr>
                <a:schemeClr val="accent1">
                  <a:lumMod val="50000"/>
                </a:schemeClr>
              </a:buClr>
            </a:pPr>
            <a:r>
              <a:rPr lang="fr-FR" sz="1800" b="1" dirty="0" smtClean="0">
                <a:solidFill>
                  <a:schemeClr val="accent1">
                    <a:lumMod val="75000"/>
                  </a:schemeClr>
                </a:solidFill>
              </a:rPr>
              <a:t>1 incubateur </a:t>
            </a:r>
            <a:r>
              <a:rPr lang="fr-FR" sz="1800" dirty="0" smtClean="0"/>
              <a:t>hébergeant plusieurs dispositifs d’incubation et RONALPIA, 1</a:t>
            </a:r>
            <a:r>
              <a:rPr lang="fr-FR" sz="1800" baseline="30000" dirty="0" smtClean="0"/>
              <a:t>er </a:t>
            </a:r>
            <a:r>
              <a:rPr lang="fr-FR" sz="1800" dirty="0"/>
              <a:t>incubateur d’entrepreneurs sociaux </a:t>
            </a:r>
            <a:r>
              <a:rPr lang="fr-FR" sz="1800" dirty="0" smtClean="0"/>
              <a:t>en Auvergne/Rhône-Alpes</a:t>
            </a:r>
            <a:r>
              <a:rPr lang="fr-FR" sz="1800" dirty="0">
                <a:solidFill>
                  <a:schemeClr val="accent1">
                    <a:lumMod val="75000"/>
                  </a:schemeClr>
                </a:solidFill>
              </a:rPr>
              <a:t> </a:t>
            </a:r>
          </a:p>
          <a:p>
            <a:pPr>
              <a:buClr>
                <a:schemeClr val="accent1">
                  <a:lumMod val="50000"/>
                </a:schemeClr>
              </a:buClr>
            </a:pPr>
            <a:r>
              <a:rPr lang="fr-FR" sz="1800" b="1" dirty="0" smtClean="0">
                <a:solidFill>
                  <a:schemeClr val="accent1">
                    <a:lumMod val="75000"/>
                  </a:schemeClr>
                </a:solidFill>
              </a:rPr>
              <a:t>1 </a:t>
            </a:r>
            <a:r>
              <a:rPr lang="fr-FR" sz="1800" b="1" dirty="0">
                <a:solidFill>
                  <a:schemeClr val="accent1">
                    <a:lumMod val="75000"/>
                  </a:schemeClr>
                </a:solidFill>
              </a:rPr>
              <a:t>Learning </a:t>
            </a:r>
            <a:r>
              <a:rPr lang="fr-FR" sz="1800" b="1" dirty="0" err="1" smtClean="0">
                <a:solidFill>
                  <a:schemeClr val="accent1">
                    <a:lumMod val="75000"/>
                  </a:schemeClr>
                </a:solidFill>
              </a:rPr>
              <a:t>Lab</a:t>
            </a:r>
            <a:r>
              <a:rPr lang="fr-FR" sz="1800" b="1" dirty="0" smtClean="0">
                <a:solidFill>
                  <a:schemeClr val="accent1">
                    <a:lumMod val="75000"/>
                  </a:schemeClr>
                </a:solidFill>
              </a:rPr>
              <a:t> </a:t>
            </a:r>
            <a:r>
              <a:rPr lang="fr-FR" sz="1800" dirty="0" smtClean="0"/>
              <a:t>(avec plus de 250m² d’espaces dédiés)</a:t>
            </a:r>
            <a:endParaRPr lang="fr-FR" sz="1800" dirty="0"/>
          </a:p>
          <a:p>
            <a:pPr lvl="0">
              <a:buClr>
                <a:schemeClr val="accent1">
                  <a:lumMod val="50000"/>
                </a:schemeClr>
              </a:buClr>
              <a:buFont typeface="Wingdings" panose="05000000000000000000" pitchFamily="2" charset="2"/>
              <a:buChar char="ü"/>
            </a:pPr>
            <a:endParaRPr lang="fr-FR" sz="1800" dirty="0" smtClean="0"/>
          </a:p>
          <a:p>
            <a:pPr>
              <a:buClr>
                <a:schemeClr val="accent1">
                  <a:lumMod val="50000"/>
                </a:schemeClr>
              </a:buClr>
              <a:buFont typeface="Wingdings" panose="05000000000000000000" pitchFamily="2" charset="2"/>
              <a:buChar char="ü"/>
            </a:pPr>
            <a:endParaRPr lang="fr-FR" sz="1800" dirty="0"/>
          </a:p>
        </p:txBody>
      </p:sp>
      <p:sp>
        <p:nvSpPr>
          <p:cNvPr id="4" name="Espace réservé du contenu 2"/>
          <p:cNvSpPr txBox="1">
            <a:spLocks/>
          </p:cNvSpPr>
          <p:nvPr/>
        </p:nvSpPr>
        <p:spPr>
          <a:xfrm>
            <a:off x="4794448" y="1600200"/>
            <a:ext cx="3810000" cy="45259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
                <a:schemeClr val="accent1">
                  <a:lumMod val="50000"/>
                </a:schemeClr>
              </a:buClr>
              <a:buSzTx/>
              <a:buFont typeface="Wingdings" panose="05000000000000000000" pitchFamily="2" charset="2"/>
              <a:buChar char="ü"/>
              <a:tabLst/>
              <a:defRPr/>
            </a:pPr>
            <a:r>
              <a:rPr lang="fr-FR" dirty="0" smtClean="0">
                <a:latin typeface="Century Gothic" panose="020B0502020202020204" pitchFamily="34" charset="0"/>
              </a:rPr>
              <a:t>1 amphithéâtre de </a:t>
            </a:r>
            <a:r>
              <a:rPr lang="fr-FR" b="1" dirty="0">
                <a:solidFill>
                  <a:schemeClr val="accent1">
                    <a:lumMod val="75000"/>
                  </a:schemeClr>
                </a:solidFill>
                <a:latin typeface="Century Gothic" panose="020B0502020202020204" pitchFamily="34" charset="0"/>
              </a:rPr>
              <a:t>300</a:t>
            </a:r>
            <a:r>
              <a:rPr lang="fr-FR" dirty="0" smtClean="0">
                <a:solidFill>
                  <a:schemeClr val="tx2">
                    <a:lumMod val="75000"/>
                  </a:schemeClr>
                </a:solidFill>
                <a:latin typeface="Century Gothic" panose="020B0502020202020204" pitchFamily="34" charset="0"/>
              </a:rPr>
              <a:t> </a:t>
            </a:r>
            <a:r>
              <a:rPr lang="fr-FR" dirty="0" smtClean="0">
                <a:latin typeface="Century Gothic" panose="020B0502020202020204" pitchFamily="34" charset="0"/>
              </a:rPr>
              <a:t>places</a:t>
            </a:r>
            <a:endParaRPr kumimoji="0" lang="fr-FR" b="0" i="0" u="none" strike="noStrike" kern="1200" cap="none" spc="0" normalizeH="0" baseline="0" noProof="0" dirty="0" smtClean="0">
              <a:ln>
                <a:noFill/>
              </a:ln>
              <a:solidFill>
                <a:schemeClr val="tx1"/>
              </a:solidFill>
              <a:effectLst/>
              <a:uLnTx/>
              <a:uFillTx/>
              <a:latin typeface="Century Gothic" panose="020B0502020202020204" pitchFamily="34" charset="0"/>
            </a:endParaRPr>
          </a:p>
          <a:p>
            <a:pPr marL="342900" marR="0" lvl="0" indent="-342900" algn="l" defTabSz="914400" rtl="0" eaLnBrk="1" fontAlgn="auto" latinLnBrk="0" hangingPunct="1">
              <a:lnSpc>
                <a:spcPct val="100000"/>
              </a:lnSpc>
              <a:spcBef>
                <a:spcPct val="20000"/>
              </a:spcBef>
              <a:spcAft>
                <a:spcPts val="0"/>
              </a:spcAft>
              <a:buClr>
                <a:schemeClr val="accent1">
                  <a:lumMod val="50000"/>
                </a:schemeClr>
              </a:buClr>
              <a:buSzTx/>
              <a:buFont typeface="Wingdings" panose="05000000000000000000" pitchFamily="2" charset="2"/>
              <a:buChar char="ü"/>
              <a:tabLst/>
              <a:defRPr/>
            </a:pPr>
            <a:r>
              <a:rPr lang="fr-FR" b="1" dirty="0">
                <a:solidFill>
                  <a:schemeClr val="accent1">
                    <a:lumMod val="75000"/>
                  </a:schemeClr>
                </a:solidFill>
                <a:latin typeface="Century Gothic" panose="020B0502020202020204" pitchFamily="34" charset="0"/>
              </a:rPr>
              <a:t>110</a:t>
            </a:r>
            <a:r>
              <a:rPr lang="fr-FR" dirty="0" smtClean="0">
                <a:solidFill>
                  <a:schemeClr val="tx2">
                    <a:lumMod val="75000"/>
                  </a:schemeClr>
                </a:solidFill>
                <a:latin typeface="Century Gothic" panose="020B0502020202020204" pitchFamily="34" charset="0"/>
              </a:rPr>
              <a:t> </a:t>
            </a:r>
            <a:r>
              <a:rPr lang="fr-FR" dirty="0" smtClean="0">
                <a:latin typeface="Century Gothic" panose="020B0502020202020204" pitchFamily="34" charset="0"/>
              </a:rPr>
              <a:t>salles de cours équipées</a:t>
            </a:r>
          </a:p>
          <a:p>
            <a:pPr marL="342900" indent="-342900">
              <a:spcBef>
                <a:spcPct val="20000"/>
              </a:spcBef>
              <a:buClr>
                <a:schemeClr val="accent1">
                  <a:lumMod val="50000"/>
                </a:schemeClr>
              </a:buClr>
              <a:buFont typeface="Wingdings" panose="05000000000000000000" pitchFamily="2" charset="2"/>
              <a:buChar char="ü"/>
              <a:defRPr/>
            </a:pPr>
            <a:r>
              <a:rPr lang="fr-FR" b="1" dirty="0">
                <a:solidFill>
                  <a:schemeClr val="accent1">
                    <a:lumMod val="75000"/>
                  </a:schemeClr>
                </a:solidFill>
                <a:latin typeface="Century Gothic" panose="020B0502020202020204" pitchFamily="34" charset="0"/>
              </a:rPr>
              <a:t>800</a:t>
            </a:r>
            <a:r>
              <a:rPr lang="fr-FR" dirty="0">
                <a:latin typeface="Century Gothic" panose="020B0502020202020204" pitchFamily="34" charset="0"/>
              </a:rPr>
              <a:t> postes informatiques</a:t>
            </a:r>
          </a:p>
          <a:p>
            <a:pPr marL="342900" marR="0" lvl="0" indent="-342900" algn="l" defTabSz="914400" rtl="0" eaLnBrk="1" fontAlgn="auto" latinLnBrk="0" hangingPunct="1">
              <a:lnSpc>
                <a:spcPct val="100000"/>
              </a:lnSpc>
              <a:spcBef>
                <a:spcPct val="20000"/>
              </a:spcBef>
              <a:spcAft>
                <a:spcPts val="0"/>
              </a:spcAft>
              <a:buClr>
                <a:schemeClr val="accent1">
                  <a:lumMod val="50000"/>
                </a:schemeClr>
              </a:buClr>
              <a:buSzTx/>
              <a:buFont typeface="Wingdings" panose="05000000000000000000" pitchFamily="2" charset="2"/>
              <a:buChar char="ü"/>
              <a:tabLst/>
              <a:defRPr/>
            </a:pPr>
            <a:r>
              <a:rPr kumimoji="0" lang="fr-FR" b="0" i="0" u="none" strike="noStrike" kern="1200" cap="none" spc="0" normalizeH="0" baseline="0" noProof="0" dirty="0" smtClean="0">
                <a:ln>
                  <a:noFill/>
                </a:ln>
                <a:solidFill>
                  <a:schemeClr val="tx1"/>
                </a:solidFill>
                <a:effectLst/>
                <a:uLnTx/>
                <a:uFillTx/>
                <a:latin typeface="Century Gothic" panose="020B0502020202020204" pitchFamily="34" charset="0"/>
              </a:rPr>
              <a:t>Une couverture WIFI totale </a:t>
            </a:r>
          </a:p>
          <a:p>
            <a:pPr marL="342900" marR="0" lvl="0" indent="-342900" algn="l" defTabSz="914400" rtl="0" eaLnBrk="1" fontAlgn="auto" latinLnBrk="0" hangingPunct="1">
              <a:lnSpc>
                <a:spcPct val="100000"/>
              </a:lnSpc>
              <a:spcBef>
                <a:spcPct val="20000"/>
              </a:spcBef>
              <a:spcAft>
                <a:spcPts val="0"/>
              </a:spcAft>
              <a:buClr>
                <a:schemeClr val="accent1">
                  <a:lumMod val="50000"/>
                </a:schemeClr>
              </a:buClr>
              <a:buSzTx/>
              <a:buFont typeface="Wingdings" panose="05000000000000000000" pitchFamily="2" charset="2"/>
              <a:buChar char="ü"/>
              <a:tabLst/>
              <a:defRPr/>
            </a:pPr>
            <a:r>
              <a:rPr lang="fr-FR" b="1" dirty="0" smtClean="0">
                <a:solidFill>
                  <a:schemeClr val="accent1">
                    <a:lumMod val="75000"/>
                  </a:schemeClr>
                </a:solidFill>
                <a:latin typeface="Century Gothic" panose="020B0502020202020204" pitchFamily="34" charset="0"/>
              </a:rPr>
              <a:t>1 </a:t>
            </a:r>
            <a:r>
              <a:rPr lang="fr-FR" b="1" dirty="0" err="1" smtClean="0">
                <a:solidFill>
                  <a:schemeClr val="accent1">
                    <a:lumMod val="75000"/>
                  </a:schemeClr>
                </a:solidFill>
                <a:latin typeface="Century Gothic" panose="020B0502020202020204" pitchFamily="34" charset="0"/>
              </a:rPr>
              <a:t>infothèque</a:t>
            </a:r>
            <a:r>
              <a:rPr lang="fr-FR" b="1" dirty="0" smtClean="0">
                <a:solidFill>
                  <a:schemeClr val="tx2">
                    <a:lumMod val="75000"/>
                  </a:schemeClr>
                </a:solidFill>
                <a:latin typeface="Century Gothic" panose="020B0502020202020204" pitchFamily="34" charset="0"/>
              </a:rPr>
              <a:t>, </a:t>
            </a:r>
            <a:r>
              <a:rPr lang="fr-FR" dirty="0">
                <a:latin typeface="Century Gothic" panose="020B0502020202020204" pitchFamily="34" charset="0"/>
              </a:rPr>
              <a:t>véritable </a:t>
            </a:r>
            <a:r>
              <a:rPr lang="fr-FR" i="1" dirty="0" err="1">
                <a:latin typeface="Century Gothic" panose="020B0502020202020204" pitchFamily="34" charset="0"/>
              </a:rPr>
              <a:t>learning</a:t>
            </a:r>
            <a:r>
              <a:rPr lang="fr-FR" i="1" dirty="0">
                <a:latin typeface="Century Gothic" panose="020B0502020202020204" pitchFamily="34" charset="0"/>
              </a:rPr>
              <a:t> hub</a:t>
            </a:r>
            <a:r>
              <a:rPr lang="fr-FR" dirty="0">
                <a:latin typeface="Century Gothic" panose="020B0502020202020204" pitchFamily="34" charset="0"/>
              </a:rPr>
              <a:t>, de plus de </a:t>
            </a:r>
            <a:r>
              <a:rPr lang="fr-FR" dirty="0" smtClean="0">
                <a:latin typeface="Century Gothic" panose="020B0502020202020204" pitchFamily="34" charset="0"/>
              </a:rPr>
              <a:t>400m2 </a:t>
            </a:r>
            <a:r>
              <a:rPr kumimoji="0" lang="fr-FR" b="0" i="0" u="none" strike="noStrike" kern="1200" cap="none" spc="0" normalizeH="0" baseline="0" noProof="0" dirty="0" smtClean="0">
                <a:ln>
                  <a:noFill/>
                </a:ln>
                <a:solidFill>
                  <a:schemeClr val="tx1"/>
                </a:solidFill>
                <a:effectLst/>
                <a:uLnTx/>
                <a:uFillTx/>
                <a:latin typeface="Century Gothic" panose="020B0502020202020204" pitchFamily="34" charset="0"/>
              </a:rPr>
              <a:t>offrant l’accès aux principales bases de données socio-économiques mondiales, à 150 titres de presse et à plus de 11000 ouvrages</a:t>
            </a:r>
          </a:p>
          <a:p>
            <a:pPr marL="342900" marR="0" lvl="0" indent="-342900" algn="l" defTabSz="914400" rtl="0" eaLnBrk="1" fontAlgn="auto" latinLnBrk="0" hangingPunct="1">
              <a:lnSpc>
                <a:spcPct val="100000"/>
              </a:lnSpc>
              <a:spcBef>
                <a:spcPct val="20000"/>
              </a:spcBef>
              <a:spcAft>
                <a:spcPts val="0"/>
              </a:spcAft>
              <a:buClr>
                <a:schemeClr val="accent1">
                  <a:lumMod val="50000"/>
                </a:schemeClr>
              </a:buClr>
              <a:buSzTx/>
              <a:buFont typeface="Wingdings" panose="05000000000000000000" pitchFamily="2" charset="2"/>
              <a:buChar char="ü"/>
              <a:tabLst/>
              <a:defRPr/>
            </a:pPr>
            <a:r>
              <a:rPr kumimoji="0" lang="fr-FR" b="0" i="0" u="none" strike="noStrike" kern="1200" cap="none" spc="0" normalizeH="0" baseline="0" noProof="0" dirty="0" smtClean="0">
                <a:ln>
                  <a:noFill/>
                </a:ln>
                <a:solidFill>
                  <a:schemeClr val="tx1"/>
                </a:solidFill>
                <a:effectLst/>
                <a:uLnTx/>
                <a:uFillTx/>
                <a:latin typeface="Century Gothic" panose="020B0502020202020204" pitchFamily="34" charset="0"/>
              </a:rPr>
              <a:t>1</a:t>
            </a:r>
            <a:r>
              <a:rPr kumimoji="0" lang="fr-FR" b="0" i="0" u="none" strike="noStrike" kern="1200" cap="none" spc="0" normalizeH="0" baseline="0" noProof="0" dirty="0" smtClean="0">
                <a:ln>
                  <a:noFill/>
                </a:ln>
                <a:solidFill>
                  <a:schemeClr val="tx2">
                    <a:lumMod val="75000"/>
                  </a:schemeClr>
                </a:solidFill>
                <a:effectLst/>
                <a:uLnTx/>
                <a:uFillTx/>
                <a:latin typeface="Century Gothic" panose="020B0502020202020204" pitchFamily="34" charset="0"/>
              </a:rPr>
              <a:t> </a:t>
            </a:r>
            <a:r>
              <a:rPr lang="fr-FR" dirty="0" smtClean="0">
                <a:solidFill>
                  <a:schemeClr val="accent1">
                    <a:lumMod val="75000"/>
                  </a:schemeClr>
                </a:solidFill>
                <a:latin typeface="Century Gothic" panose="020B0502020202020204" pitchFamily="34" charset="0"/>
              </a:rPr>
              <a:t>« </a:t>
            </a:r>
            <a:r>
              <a:rPr kumimoji="0" lang="fr-FR" b="1" i="0" u="none" strike="noStrike" kern="1200" cap="none" spc="0" normalizeH="0" baseline="0" noProof="0" dirty="0" smtClean="0">
                <a:ln>
                  <a:noFill/>
                </a:ln>
                <a:solidFill>
                  <a:schemeClr val="accent1">
                    <a:lumMod val="75000"/>
                  </a:schemeClr>
                </a:solidFill>
                <a:effectLst/>
                <a:uLnTx/>
                <a:uFillTx/>
                <a:latin typeface="Century Gothic" panose="020B0502020202020204" pitchFamily="34" charset="0"/>
              </a:rPr>
              <a:t>e-campus » </a:t>
            </a:r>
            <a:r>
              <a:rPr kumimoji="0" lang="fr-FR" b="0" i="0" u="none" strike="noStrike" kern="1200" cap="none" spc="0" normalizeH="0" baseline="0" noProof="0" dirty="0" smtClean="0">
                <a:ln>
                  <a:noFill/>
                </a:ln>
                <a:solidFill>
                  <a:schemeClr val="tx1"/>
                </a:solidFill>
                <a:effectLst/>
                <a:uLnTx/>
                <a:uFillTx/>
                <a:latin typeface="Century Gothic" panose="020B0502020202020204" pitchFamily="34" charset="0"/>
              </a:rPr>
              <a:t>et des espaces documentaires accessibles</a:t>
            </a:r>
            <a:r>
              <a:rPr kumimoji="0" lang="fr-FR" b="0" i="0" u="none" strike="noStrike" kern="1200" cap="none" spc="0" normalizeH="0" noProof="0" dirty="0" smtClean="0">
                <a:ln>
                  <a:noFill/>
                </a:ln>
                <a:solidFill>
                  <a:schemeClr val="tx1"/>
                </a:solidFill>
                <a:effectLst/>
                <a:uLnTx/>
                <a:uFillTx/>
                <a:latin typeface="Century Gothic" panose="020B0502020202020204" pitchFamily="34" charset="0"/>
              </a:rPr>
              <a:t> « online »</a:t>
            </a:r>
          </a:p>
          <a:p>
            <a:pPr marL="342900" marR="0" lvl="0" indent="-342900" algn="l" defTabSz="914400" rtl="0" eaLnBrk="1" fontAlgn="auto" latinLnBrk="0" hangingPunct="1">
              <a:lnSpc>
                <a:spcPct val="100000"/>
              </a:lnSpc>
              <a:spcBef>
                <a:spcPct val="20000"/>
              </a:spcBef>
              <a:spcAft>
                <a:spcPts val="0"/>
              </a:spcAft>
              <a:buClr>
                <a:schemeClr val="accent1">
                  <a:lumMod val="50000"/>
                </a:schemeClr>
              </a:buClr>
              <a:buSzTx/>
              <a:buFont typeface="Wingdings" panose="05000000000000000000" pitchFamily="2" charset="2"/>
              <a:buChar char="ü"/>
              <a:tabLst/>
              <a:defRPr/>
            </a:pPr>
            <a:r>
              <a:rPr lang="fr-FR" baseline="0" dirty="0" smtClean="0">
                <a:latin typeface="Century Gothic" panose="020B0502020202020204" pitchFamily="34" charset="0"/>
              </a:rPr>
              <a:t>1 cafétéria et de nombreux espaces de pause et de travail</a:t>
            </a:r>
            <a:endParaRPr kumimoji="0" lang="fr-FR" b="0" i="0" u="none" strike="noStrike" kern="1200" cap="none" spc="0" normalizeH="0" baseline="0" noProof="0" dirty="0" smtClean="0">
              <a:ln>
                <a:noFill/>
              </a:ln>
              <a:solidFill>
                <a:schemeClr val="tx1"/>
              </a:solidFill>
              <a:effectLst/>
              <a:uLnTx/>
              <a:uFillTx/>
              <a:latin typeface="Century Gothic" panose="020B0502020202020204" pitchFamily="34" charset="0"/>
            </a:endParaRPr>
          </a:p>
        </p:txBody>
      </p:sp>
    </p:spTree>
    <p:extLst>
      <p:ext uri="{BB962C8B-B14F-4D97-AF65-F5344CB8AC3E}">
        <p14:creationId xmlns:p14="http://schemas.microsoft.com/office/powerpoint/2010/main" val="1513789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79296" cy="1143000"/>
          </a:xfrm>
        </p:spPr>
        <p:txBody>
          <a:bodyPr>
            <a:normAutofit/>
          </a:bodyPr>
          <a:lstStyle/>
          <a:p>
            <a:r>
              <a:rPr lang="fr-FR" sz="2800" b="1" dirty="0" smtClean="0">
                <a:solidFill>
                  <a:schemeClr val="accent1">
                    <a:lumMod val="75000"/>
                  </a:schemeClr>
                </a:solidFill>
              </a:rPr>
              <a:t>Un campus au cœur d’un réseau International</a:t>
            </a:r>
            <a:endParaRPr lang="fr-FR" sz="2800" b="1" dirty="0">
              <a:solidFill>
                <a:schemeClr val="accent1">
                  <a:lumMod val="75000"/>
                </a:schemeClr>
              </a:solidFill>
            </a:endParaRPr>
          </a:p>
        </p:txBody>
      </p:sp>
      <p:sp>
        <p:nvSpPr>
          <p:cNvPr id="5" name="Espace réservé du contenu 4"/>
          <p:cNvSpPr>
            <a:spLocks noGrp="1"/>
          </p:cNvSpPr>
          <p:nvPr>
            <p:ph idx="1"/>
          </p:nvPr>
        </p:nvSpPr>
        <p:spPr>
          <a:xfrm>
            <a:off x="457200" y="1600200"/>
            <a:ext cx="8147248" cy="4525963"/>
          </a:xfrm>
        </p:spPr>
        <p:txBody>
          <a:bodyPr numCol="1" spcCol="180000">
            <a:normAutofit/>
          </a:bodyPr>
          <a:lstStyle/>
          <a:p>
            <a:pPr lvl="0">
              <a:buClr>
                <a:srgbClr val="002060"/>
              </a:buClr>
              <a:defRPr/>
            </a:pPr>
            <a:r>
              <a:rPr lang="fr-FR" sz="2400" b="1" dirty="0" smtClean="0">
                <a:solidFill>
                  <a:schemeClr val="accent1">
                    <a:lumMod val="75000"/>
                  </a:schemeClr>
                </a:solidFill>
              </a:rPr>
              <a:t>5</a:t>
            </a:r>
            <a:r>
              <a:rPr lang="fr-FR" sz="2400" b="1" dirty="0" smtClean="0"/>
              <a:t> </a:t>
            </a:r>
            <a:r>
              <a:rPr lang="fr-FR" sz="2400" dirty="0" smtClean="0"/>
              <a:t>activités : écoles, alternance, apprentissage, formation continue, insertion</a:t>
            </a:r>
          </a:p>
          <a:p>
            <a:pPr lvl="0">
              <a:buClr>
                <a:srgbClr val="002060"/>
              </a:buClr>
              <a:defRPr/>
            </a:pPr>
            <a:endParaRPr lang="fr-FR" sz="900" dirty="0" smtClean="0"/>
          </a:p>
          <a:p>
            <a:pPr lvl="0">
              <a:buClr>
                <a:srgbClr val="002060"/>
              </a:buClr>
              <a:defRPr/>
            </a:pPr>
            <a:r>
              <a:rPr lang="fr-FR" sz="2400" b="1" dirty="0" smtClean="0">
                <a:solidFill>
                  <a:schemeClr val="accent1">
                    <a:lumMod val="75000"/>
                  </a:schemeClr>
                </a:solidFill>
              </a:rPr>
              <a:t>Plus de 90 000 </a:t>
            </a:r>
            <a:r>
              <a:rPr lang="fr-FR" sz="2400" dirty="0" smtClean="0">
                <a:solidFill>
                  <a:schemeClr val="accent1">
                    <a:lumMod val="75000"/>
                  </a:schemeClr>
                </a:solidFill>
              </a:rPr>
              <a:t> </a:t>
            </a:r>
            <a:r>
              <a:rPr lang="fr-FR" sz="2400" dirty="0" smtClean="0"/>
              <a:t>diplômés issus de nos différents campus en France et dans le monde</a:t>
            </a:r>
          </a:p>
          <a:p>
            <a:pPr lvl="0">
              <a:buClr>
                <a:srgbClr val="002060"/>
              </a:buClr>
              <a:defRPr/>
            </a:pPr>
            <a:endParaRPr lang="fr-FR" sz="900" b="1" dirty="0" smtClean="0">
              <a:solidFill>
                <a:srgbClr val="002060"/>
              </a:solidFill>
            </a:endParaRPr>
          </a:p>
          <a:p>
            <a:pPr lvl="0">
              <a:buClr>
                <a:srgbClr val="002060"/>
              </a:buClr>
              <a:defRPr/>
            </a:pPr>
            <a:r>
              <a:rPr lang="fr-FR" sz="2400" b="1" dirty="0" smtClean="0">
                <a:solidFill>
                  <a:schemeClr val="accent1">
                    <a:lumMod val="75000"/>
                  </a:schemeClr>
                </a:solidFill>
              </a:rPr>
              <a:t>21</a:t>
            </a:r>
            <a:r>
              <a:rPr lang="fr-FR" sz="2400" b="1" dirty="0" smtClean="0"/>
              <a:t> </a:t>
            </a:r>
            <a:r>
              <a:rPr lang="fr-FR" sz="2400" dirty="0" smtClean="0"/>
              <a:t>campus </a:t>
            </a:r>
          </a:p>
          <a:p>
            <a:pPr lvl="1">
              <a:buClr>
                <a:srgbClr val="002060"/>
              </a:buClr>
              <a:defRPr/>
            </a:pPr>
            <a:r>
              <a:rPr lang="fr-FR" sz="2000" dirty="0" smtClean="0"/>
              <a:t>En France: Amiens, Arras, Auxerre, Bordeaux, Grenoble, Lille, Lyon, Montluçon, Montpellier, Nantes, Nice, Nîmes, Paris et Toulouse</a:t>
            </a:r>
          </a:p>
          <a:p>
            <a:pPr lvl="1">
              <a:buClr>
                <a:srgbClr val="002060"/>
              </a:buClr>
              <a:defRPr/>
            </a:pPr>
            <a:r>
              <a:rPr lang="fr-FR" sz="2000" dirty="0" smtClean="0"/>
              <a:t>À l’international: Brno, Cork, Dakar, Dublin, Santander, San Diego et Shanghai </a:t>
            </a:r>
          </a:p>
          <a:p>
            <a:pPr lvl="0">
              <a:buClr>
                <a:srgbClr val="002060"/>
              </a:buClr>
              <a:defRPr/>
            </a:pPr>
            <a:endParaRPr lang="fr-FR" sz="900" b="1" dirty="0" smtClean="0">
              <a:solidFill>
                <a:srgbClr val="002060"/>
              </a:solidFill>
            </a:endParaRPr>
          </a:p>
          <a:p>
            <a:pPr lvl="0">
              <a:buClr>
                <a:schemeClr val="accent1">
                  <a:lumMod val="50000"/>
                </a:schemeClr>
              </a:buClr>
              <a:defRPr/>
            </a:pPr>
            <a:r>
              <a:rPr lang="fr-FR" sz="2400" b="1" dirty="0" smtClean="0">
                <a:solidFill>
                  <a:schemeClr val="accent1">
                    <a:lumMod val="75000"/>
                  </a:schemeClr>
                </a:solidFill>
              </a:rPr>
              <a:t>194</a:t>
            </a:r>
            <a:r>
              <a:rPr lang="fr-FR" sz="2400" b="1" dirty="0" smtClean="0">
                <a:solidFill>
                  <a:schemeClr val="tx2">
                    <a:lumMod val="75000"/>
                  </a:schemeClr>
                </a:solidFill>
              </a:rPr>
              <a:t> </a:t>
            </a:r>
            <a:r>
              <a:rPr lang="fr-FR" sz="2400" dirty="0" smtClean="0"/>
              <a:t>universités partenaires en France et à l’étranger</a:t>
            </a:r>
            <a:endParaRPr lang="fr-FR" sz="2400" b="1" dirty="0"/>
          </a:p>
        </p:txBody>
      </p:sp>
    </p:spTree>
    <p:extLst>
      <p:ext uri="{BB962C8B-B14F-4D97-AF65-F5344CB8AC3E}">
        <p14:creationId xmlns:p14="http://schemas.microsoft.com/office/powerpoint/2010/main" val="354313287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899592" y="1916832"/>
            <a:ext cx="7200800" cy="208823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FontTx/>
              <a:buNone/>
            </a:pPr>
            <a:r>
              <a:rPr lang="en-US" sz="2400" b="1" dirty="0" smtClean="0">
                <a:solidFill>
                  <a:srgbClr val="0070C0"/>
                </a:solidFill>
                <a:latin typeface="Century Gothic" panose="020B0502020202020204" pitchFamily="34" charset="0"/>
              </a:rPr>
              <a:t>LES 24 ÉCOLES ET CENTRES DE FORMATION </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837" y="2420888"/>
            <a:ext cx="8840325" cy="2370232"/>
          </a:xfrm>
          <a:prstGeom prst="rect">
            <a:avLst/>
          </a:prstGeom>
        </p:spPr>
      </p:pic>
    </p:spTree>
    <p:extLst>
      <p:ext uri="{BB962C8B-B14F-4D97-AF65-F5344CB8AC3E}">
        <p14:creationId xmlns:p14="http://schemas.microsoft.com/office/powerpoint/2010/main" val="2769718119"/>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2986"/>
            <a:ext cx="8229600" cy="1143000"/>
          </a:xfrm>
        </p:spPr>
        <p:txBody>
          <a:bodyPr/>
          <a:lstStyle/>
          <a:p>
            <a:r>
              <a:rPr lang="fr-FR" sz="3600" b="1" dirty="0" smtClean="0">
                <a:solidFill>
                  <a:srgbClr val="0070C0"/>
                </a:solidFill>
                <a:latin typeface="Century Gothic" panose="020B0502020202020204" pitchFamily="34" charset="0"/>
              </a:rPr>
              <a:t>Pourquoi un incubateur ? </a:t>
            </a:r>
            <a:endParaRPr lang="fr-FR" sz="3600" b="1" dirty="0">
              <a:solidFill>
                <a:srgbClr val="0070C0"/>
              </a:solidFill>
              <a:latin typeface="Century Gothic" panose="020B0502020202020204" pitchFamily="34" charset="0"/>
            </a:endParaRPr>
          </a:p>
        </p:txBody>
      </p:sp>
      <p:sp>
        <p:nvSpPr>
          <p:cNvPr id="3" name="Espace réservé du contenu 2"/>
          <p:cNvSpPr>
            <a:spLocks noGrp="1"/>
          </p:cNvSpPr>
          <p:nvPr>
            <p:ph idx="1"/>
          </p:nvPr>
        </p:nvSpPr>
        <p:spPr/>
        <p:txBody>
          <a:bodyPr/>
          <a:lstStyle/>
          <a:p>
            <a:pPr marL="0" indent="0">
              <a:buNone/>
            </a:pPr>
            <a:r>
              <a:rPr lang="fr-FR" sz="2400" b="1" dirty="0">
                <a:solidFill>
                  <a:srgbClr val="CC9900"/>
                </a:solidFill>
                <a:latin typeface="Century Gothic" panose="020B0502020202020204" pitchFamily="34" charset="0"/>
              </a:rPr>
              <a:t>Pour accompagner et héberger </a:t>
            </a:r>
            <a:endParaRPr lang="fr-FR" sz="2400" b="1" dirty="0" smtClean="0">
              <a:solidFill>
                <a:srgbClr val="CC9900"/>
              </a:solidFill>
              <a:latin typeface="Century Gothic" panose="020B0502020202020204" pitchFamily="34" charset="0"/>
            </a:endParaRPr>
          </a:p>
          <a:p>
            <a:pPr marL="0" indent="0">
              <a:buNone/>
            </a:pPr>
            <a:r>
              <a:rPr lang="fr-FR" sz="2400" b="1" dirty="0" smtClean="0">
                <a:solidFill>
                  <a:srgbClr val="CC9900"/>
                </a:solidFill>
                <a:latin typeface="Century Gothic" panose="020B0502020202020204" pitchFamily="34" charset="0"/>
              </a:rPr>
              <a:t>des </a:t>
            </a:r>
            <a:r>
              <a:rPr lang="fr-FR" sz="2400" b="1" dirty="0">
                <a:solidFill>
                  <a:srgbClr val="CC9900"/>
                </a:solidFill>
                <a:latin typeface="Century Gothic" panose="020B0502020202020204" pitchFamily="34" charset="0"/>
              </a:rPr>
              <a:t>porteurs de projets entrepreneuriaux </a:t>
            </a:r>
          </a:p>
          <a:p>
            <a:endParaRPr lang="fr-FR" sz="2400" dirty="0">
              <a:latin typeface="Century Gothic" panose="020B0502020202020204" pitchFamily="34" charset="0"/>
            </a:endParaRPr>
          </a:p>
        </p:txBody>
      </p:sp>
      <p:sp>
        <p:nvSpPr>
          <p:cNvPr id="4" name="Espace réservé du contenu 2"/>
          <p:cNvSpPr txBox="1">
            <a:spLocks/>
          </p:cNvSpPr>
          <p:nvPr/>
        </p:nvSpPr>
        <p:spPr>
          <a:xfrm>
            <a:off x="467544" y="1340768"/>
            <a:ext cx="7488396" cy="5569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2060"/>
              </a:buClr>
              <a:buFont typeface="Wingdings" panose="05000000000000000000" pitchFamily="2" charset="2"/>
              <a:buChar char="ü"/>
              <a:defRPr sz="3200" kern="1200">
                <a:solidFill>
                  <a:schemeClr val="tx1"/>
                </a:solidFill>
                <a:latin typeface="+mn-lt"/>
                <a:ea typeface="+mn-ea"/>
                <a:cs typeface="+mn-cs"/>
              </a:defRPr>
            </a:lvl1pPr>
            <a:lvl2pPr marL="914400" indent="-457200" algn="l" defTabSz="914400" rtl="0" eaLnBrk="1" latinLnBrk="0" hangingPunct="1">
              <a:spcBef>
                <a:spcPct val="20000"/>
              </a:spcBef>
              <a:buClr>
                <a:srgbClr val="002060"/>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206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2060"/>
              </a:buClr>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00000"/>
              </a:buClr>
              <a:buFont typeface="Wingdings" panose="05000000000000000000" pitchFamily="2" charset="2"/>
              <a:buChar char="ü"/>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panose="05000000000000000000" pitchFamily="2" charset="2"/>
              <a:buNone/>
            </a:pPr>
            <a:endParaRPr lang="fr-FR" sz="2400" b="1" dirty="0" smtClean="0">
              <a:solidFill>
                <a:srgbClr val="0070C0"/>
              </a:solidFill>
              <a:latin typeface="Century Gothic" panose="020B0502020202020204" pitchFamily="34" charset="0"/>
            </a:endParaRPr>
          </a:p>
        </p:txBody>
      </p:sp>
      <p:grpSp>
        <p:nvGrpSpPr>
          <p:cNvPr id="5" name="Groupe 4"/>
          <p:cNvGrpSpPr/>
          <p:nvPr/>
        </p:nvGrpSpPr>
        <p:grpSpPr>
          <a:xfrm>
            <a:off x="1397119" y="3689436"/>
            <a:ext cx="1261868" cy="1430590"/>
            <a:chOff x="1076187" y="472140"/>
            <a:chExt cx="1682490" cy="1430590"/>
          </a:xfrm>
        </p:grpSpPr>
        <p:sp>
          <p:nvSpPr>
            <p:cNvPr id="6" name="Rectangle à coins arrondis 5"/>
            <p:cNvSpPr/>
            <p:nvPr/>
          </p:nvSpPr>
          <p:spPr>
            <a:xfrm>
              <a:off x="1076187" y="472140"/>
              <a:ext cx="1682490" cy="1430590"/>
            </a:xfrm>
            <a:prstGeom prst="roundRect">
              <a:avLst>
                <a:gd name="adj" fmla="val 10000"/>
              </a:avLst>
            </a:prstGeom>
          </p:spPr>
          <p:style>
            <a:lnRef idx="2">
              <a:schemeClr val="accent1"/>
            </a:lnRef>
            <a:fillRef idx="1">
              <a:schemeClr val="lt1"/>
            </a:fillRef>
            <a:effectRef idx="0">
              <a:schemeClr val="accent1"/>
            </a:effectRef>
            <a:fontRef idx="minor">
              <a:schemeClr val="dk1">
                <a:hueOff val="0"/>
                <a:satOff val="0"/>
                <a:lumOff val="0"/>
                <a:alphaOff val="0"/>
              </a:schemeClr>
            </a:fontRef>
          </p:style>
        </p:sp>
        <p:sp>
          <p:nvSpPr>
            <p:cNvPr id="7" name="Rectangle 6"/>
            <p:cNvSpPr/>
            <p:nvPr/>
          </p:nvSpPr>
          <p:spPr>
            <a:xfrm>
              <a:off x="1109109" y="505062"/>
              <a:ext cx="1616646" cy="10581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fr-FR" sz="1000" kern="1200" dirty="0" smtClean="0">
                  <a:latin typeface="Century Gothic" panose="020B0502020202020204" pitchFamily="34" charset="0"/>
                </a:rPr>
                <a:t>Définition du business model</a:t>
              </a:r>
              <a:endParaRPr lang="fr-FR" sz="1000" kern="1200" dirty="0">
                <a:latin typeface="Century Gothic" panose="020B0502020202020204" pitchFamily="34" charset="0"/>
              </a:endParaRPr>
            </a:p>
          </p:txBody>
        </p:sp>
      </p:grpSp>
      <p:sp>
        <p:nvSpPr>
          <p:cNvPr id="8" name="Forme 7"/>
          <p:cNvSpPr/>
          <p:nvPr/>
        </p:nvSpPr>
        <p:spPr>
          <a:xfrm rot="21288204">
            <a:off x="1997271" y="3779611"/>
            <a:ext cx="1585834" cy="2114445"/>
          </a:xfrm>
          <a:prstGeom prst="leftCircularArrow">
            <a:avLst>
              <a:gd name="adj1" fmla="val 5290"/>
              <a:gd name="adj2" fmla="val 685833"/>
              <a:gd name="adj3" fmla="val 2040707"/>
              <a:gd name="adj4" fmla="val 8603852"/>
              <a:gd name="adj5" fmla="val 6172"/>
            </a:avLst>
          </a:prstGeom>
          <a:solidFill>
            <a:srgbClr val="0070C0"/>
          </a:solidFill>
          <a:ln>
            <a:noFill/>
          </a:ln>
        </p:spPr>
        <p:style>
          <a:lnRef idx="0">
            <a:scrgbClr r="0" g="0" b="0"/>
          </a:lnRef>
          <a:fillRef idx="1">
            <a:scrgbClr r="0" g="0" b="0"/>
          </a:fillRef>
          <a:effectRef idx="0">
            <a:schemeClr val="accent6">
              <a:tint val="60000"/>
              <a:hueOff val="0"/>
              <a:satOff val="0"/>
              <a:lumOff val="0"/>
              <a:alphaOff val="0"/>
            </a:schemeClr>
          </a:effectRef>
          <a:fontRef idx="minor">
            <a:schemeClr val="lt1"/>
          </a:fontRef>
        </p:style>
      </p:sp>
      <p:grpSp>
        <p:nvGrpSpPr>
          <p:cNvPr id="9" name="Groupe 8"/>
          <p:cNvGrpSpPr/>
          <p:nvPr/>
        </p:nvGrpSpPr>
        <p:grpSpPr>
          <a:xfrm>
            <a:off x="1766973" y="4907546"/>
            <a:ext cx="919258" cy="487411"/>
            <a:chOff x="1569326" y="1690249"/>
            <a:chExt cx="1225677" cy="487411"/>
          </a:xfrm>
          <a:solidFill>
            <a:srgbClr val="CC9900"/>
          </a:solidFill>
        </p:grpSpPr>
        <p:sp>
          <p:nvSpPr>
            <p:cNvPr id="10" name="Rectangle à coins arrondis 9"/>
            <p:cNvSpPr/>
            <p:nvPr/>
          </p:nvSpPr>
          <p:spPr>
            <a:xfrm>
              <a:off x="1569326" y="1690249"/>
              <a:ext cx="1225677" cy="487411"/>
            </a:xfrm>
            <a:prstGeom prst="roundRect">
              <a:avLst>
                <a:gd name="adj"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583602" y="1704525"/>
              <a:ext cx="1197125" cy="45885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fr-FR" sz="1400" kern="1200" dirty="0" smtClean="0">
                  <a:latin typeface="Century Gothic" panose="020B0502020202020204" pitchFamily="34" charset="0"/>
                </a:rPr>
                <a:t>L’idée</a:t>
              </a:r>
              <a:endParaRPr lang="fr-FR" sz="1400" kern="1200" dirty="0">
                <a:latin typeface="Century Gothic" panose="020B0502020202020204" pitchFamily="34" charset="0"/>
              </a:endParaRPr>
            </a:p>
          </p:txBody>
        </p:sp>
      </p:grpSp>
      <p:grpSp>
        <p:nvGrpSpPr>
          <p:cNvPr id="12" name="Groupe 11"/>
          <p:cNvGrpSpPr/>
          <p:nvPr/>
        </p:nvGrpSpPr>
        <p:grpSpPr>
          <a:xfrm>
            <a:off x="3085424" y="3381138"/>
            <a:ext cx="1154087" cy="1993322"/>
            <a:chOff x="3327261" y="163842"/>
            <a:chExt cx="1538782" cy="1993322"/>
          </a:xfrm>
        </p:grpSpPr>
        <p:sp>
          <p:nvSpPr>
            <p:cNvPr id="13" name="Rectangle à coins arrondis 12"/>
            <p:cNvSpPr/>
            <p:nvPr/>
          </p:nvSpPr>
          <p:spPr>
            <a:xfrm>
              <a:off x="3327261" y="163842"/>
              <a:ext cx="1538782" cy="1993322"/>
            </a:xfrm>
            <a:prstGeom prst="roundRect">
              <a:avLst>
                <a:gd name="adj" fmla="val 10000"/>
              </a:avLst>
            </a:prstGeom>
          </p:spPr>
          <p:style>
            <a:lnRef idx="2">
              <a:schemeClr val="accent1"/>
            </a:lnRef>
            <a:fillRef idx="1">
              <a:schemeClr val="lt1"/>
            </a:fillRef>
            <a:effectRef idx="0">
              <a:schemeClr val="accent1"/>
            </a:effectRef>
            <a:fontRef idx="minor">
              <a:schemeClr val="dk1">
                <a:hueOff val="0"/>
                <a:satOff val="0"/>
                <a:lumOff val="0"/>
                <a:alphaOff val="0"/>
              </a:schemeClr>
            </a:fontRef>
          </p:style>
        </p:sp>
        <p:sp>
          <p:nvSpPr>
            <p:cNvPr id="14" name="Rectangle 13"/>
            <p:cNvSpPr/>
            <p:nvPr/>
          </p:nvSpPr>
          <p:spPr>
            <a:xfrm>
              <a:off x="3372330" y="505062"/>
              <a:ext cx="1448643" cy="16070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fr-FR" sz="1000" kern="1200" dirty="0" smtClean="0">
                  <a:latin typeface="Century Gothic" panose="020B0502020202020204" pitchFamily="34" charset="0"/>
                </a:rPr>
                <a:t>Rédaction du business plan</a:t>
              </a:r>
              <a:endParaRPr lang="fr-FR" sz="10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r>
                <a:rPr lang="fr-FR" sz="1000" kern="1200" dirty="0" smtClean="0">
                  <a:latin typeface="Century Gothic" panose="020B0502020202020204" pitchFamily="34" charset="0"/>
                </a:rPr>
                <a:t>Prototype</a:t>
              </a:r>
              <a:endParaRPr lang="fr-FR" sz="1000" kern="1200" dirty="0">
                <a:latin typeface="Century Gothic" panose="020B0502020202020204" pitchFamily="34" charset="0"/>
              </a:endParaRPr>
            </a:p>
          </p:txBody>
        </p:sp>
      </p:grpSp>
      <p:sp>
        <p:nvSpPr>
          <p:cNvPr id="15" name="Flèche en arc 14"/>
          <p:cNvSpPr/>
          <p:nvPr/>
        </p:nvSpPr>
        <p:spPr>
          <a:xfrm rot="274470">
            <a:off x="3591421" y="2726365"/>
            <a:ext cx="1768356" cy="2357808"/>
          </a:xfrm>
          <a:prstGeom prst="circularArrow">
            <a:avLst>
              <a:gd name="adj1" fmla="val 4744"/>
              <a:gd name="adj2" fmla="val 606715"/>
              <a:gd name="adj3" fmla="val 19869940"/>
              <a:gd name="adj4" fmla="val 13227677"/>
              <a:gd name="adj5" fmla="val 5535"/>
            </a:avLst>
          </a:prstGeom>
          <a:solidFill>
            <a:srgbClr val="0070C0"/>
          </a:solidFill>
        </p:spPr>
        <p:style>
          <a:lnRef idx="0">
            <a:schemeClr val="accent6">
              <a:tint val="60000"/>
              <a:hueOff val="0"/>
              <a:satOff val="0"/>
              <a:lumOff val="0"/>
              <a:alphaOff val="0"/>
            </a:schemeClr>
          </a:lnRef>
          <a:fillRef idx="1">
            <a:scrgbClr r="0" g="0" b="0"/>
          </a:fillRef>
          <a:effectRef idx="0">
            <a:schemeClr val="accent6">
              <a:tint val="60000"/>
              <a:hueOff val="0"/>
              <a:satOff val="0"/>
              <a:lumOff val="0"/>
              <a:alphaOff val="0"/>
            </a:schemeClr>
          </a:effectRef>
          <a:fontRef idx="minor">
            <a:schemeClr val="lt1"/>
          </a:fontRef>
        </p:style>
      </p:sp>
      <p:grpSp>
        <p:nvGrpSpPr>
          <p:cNvPr id="16" name="Groupe 15"/>
          <p:cNvGrpSpPr/>
          <p:nvPr/>
        </p:nvGrpSpPr>
        <p:grpSpPr>
          <a:xfrm>
            <a:off x="3580734" y="3217297"/>
            <a:ext cx="919258" cy="487411"/>
            <a:chOff x="3755657" y="0"/>
            <a:chExt cx="1225677" cy="487411"/>
          </a:xfrm>
          <a:solidFill>
            <a:srgbClr val="CC9900"/>
          </a:solidFill>
        </p:grpSpPr>
        <p:sp>
          <p:nvSpPr>
            <p:cNvPr id="17" name="Rectangle à coins arrondis 16"/>
            <p:cNvSpPr/>
            <p:nvPr/>
          </p:nvSpPr>
          <p:spPr>
            <a:xfrm>
              <a:off x="3755657" y="0"/>
              <a:ext cx="1225677" cy="487411"/>
            </a:xfrm>
            <a:prstGeom prst="roundRect">
              <a:avLst>
                <a:gd name="adj"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3769933" y="14276"/>
              <a:ext cx="1197125" cy="45885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fr-FR" sz="1400" kern="1200" dirty="0" smtClean="0">
                  <a:latin typeface="Century Gothic" panose="020B0502020202020204" pitchFamily="34" charset="0"/>
                </a:rPr>
                <a:t>Le projet</a:t>
              </a:r>
              <a:endParaRPr lang="fr-FR" sz="1400" kern="1200" dirty="0">
                <a:latin typeface="Century Gothic" panose="020B0502020202020204" pitchFamily="34" charset="0"/>
              </a:endParaRPr>
            </a:p>
          </p:txBody>
        </p:sp>
      </p:grpSp>
      <p:grpSp>
        <p:nvGrpSpPr>
          <p:cNvPr id="19" name="Groupe 18"/>
          <p:cNvGrpSpPr/>
          <p:nvPr/>
        </p:nvGrpSpPr>
        <p:grpSpPr>
          <a:xfrm>
            <a:off x="4693954" y="3632618"/>
            <a:ext cx="1272892" cy="1492902"/>
            <a:chOff x="5471967" y="415322"/>
            <a:chExt cx="1697189" cy="1492902"/>
          </a:xfrm>
        </p:grpSpPr>
        <p:sp>
          <p:nvSpPr>
            <p:cNvPr id="20" name="Rectangle à coins arrondis 19"/>
            <p:cNvSpPr/>
            <p:nvPr/>
          </p:nvSpPr>
          <p:spPr>
            <a:xfrm>
              <a:off x="5471967" y="415322"/>
              <a:ext cx="1697189" cy="1492902"/>
            </a:xfrm>
            <a:prstGeom prst="roundRect">
              <a:avLst>
                <a:gd name="adj" fmla="val 10000"/>
              </a:avLst>
            </a:prstGeom>
          </p:spPr>
          <p:style>
            <a:lnRef idx="2">
              <a:schemeClr val="accent1"/>
            </a:lnRef>
            <a:fillRef idx="1">
              <a:schemeClr val="lt1"/>
            </a:fillRef>
            <a:effectRef idx="0">
              <a:schemeClr val="accent1"/>
            </a:effectRef>
            <a:fontRef idx="minor">
              <a:schemeClr val="dk1">
                <a:hueOff val="0"/>
                <a:satOff val="0"/>
                <a:lumOff val="0"/>
                <a:alphaOff val="0"/>
              </a:schemeClr>
            </a:fontRef>
          </p:style>
          <p:txBody>
            <a:bodyPr/>
            <a:lstStyle/>
            <a:p>
              <a:endParaRPr lang="fr-FR" sz="1200" dirty="0">
                <a:latin typeface="Century Gothic" panose="020B0502020202020204" pitchFamily="34" charset="0"/>
              </a:endParaRPr>
            </a:p>
          </p:txBody>
        </p:sp>
        <p:sp>
          <p:nvSpPr>
            <p:cNvPr id="21" name="Rectangle 20"/>
            <p:cNvSpPr/>
            <p:nvPr/>
          </p:nvSpPr>
          <p:spPr>
            <a:xfrm>
              <a:off x="5506323" y="449678"/>
              <a:ext cx="1628477" cy="11042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fr-FR" sz="1000" kern="1200" dirty="0" smtClean="0">
                  <a:latin typeface="Century Gothic" panose="020B0502020202020204" pitchFamily="34" charset="0"/>
                </a:rPr>
                <a:t>Dépôt des statuts</a:t>
              </a:r>
            </a:p>
            <a:p>
              <a:pPr marL="171450" lvl="1" indent="-171450" algn="l" defTabSz="711200">
                <a:lnSpc>
                  <a:spcPct val="90000"/>
                </a:lnSpc>
                <a:spcBef>
                  <a:spcPct val="0"/>
                </a:spcBef>
                <a:spcAft>
                  <a:spcPct val="15000"/>
                </a:spcAft>
                <a:buChar char="••"/>
              </a:pPr>
              <a:r>
                <a:rPr lang="fr-FR" sz="1000" dirty="0" smtClean="0">
                  <a:latin typeface="Century Gothic" panose="020B0502020202020204" pitchFamily="34" charset="0"/>
                </a:rPr>
                <a:t>Recherche de financement</a:t>
              </a:r>
            </a:p>
            <a:p>
              <a:pPr marL="171450" lvl="1" indent="-171450" algn="l" defTabSz="711200">
                <a:lnSpc>
                  <a:spcPct val="90000"/>
                </a:lnSpc>
                <a:spcBef>
                  <a:spcPct val="0"/>
                </a:spcBef>
                <a:spcAft>
                  <a:spcPct val="15000"/>
                </a:spcAft>
                <a:buChar char="••"/>
              </a:pPr>
              <a:r>
                <a:rPr lang="fr-FR" sz="1000" kern="1200" dirty="0" smtClean="0">
                  <a:latin typeface="Century Gothic" panose="020B0502020202020204" pitchFamily="34" charset="0"/>
                </a:rPr>
                <a:t>Premières ventes</a:t>
              </a:r>
              <a:endParaRPr lang="fr-FR" sz="1000" kern="1200" dirty="0">
                <a:latin typeface="Century Gothic" panose="020B0502020202020204" pitchFamily="34" charset="0"/>
              </a:endParaRPr>
            </a:p>
          </p:txBody>
        </p:sp>
      </p:grpSp>
      <p:sp>
        <p:nvSpPr>
          <p:cNvPr id="22" name="Forme 21"/>
          <p:cNvSpPr/>
          <p:nvPr/>
        </p:nvSpPr>
        <p:spPr>
          <a:xfrm rot="21084262">
            <a:off x="5272088" y="3606875"/>
            <a:ext cx="1723872" cy="2298496"/>
          </a:xfrm>
          <a:prstGeom prst="leftCircularArrow">
            <a:avLst>
              <a:gd name="adj1" fmla="val 4867"/>
              <a:gd name="adj2" fmla="val 624264"/>
              <a:gd name="adj3" fmla="val 2127338"/>
              <a:gd name="adj4" fmla="val 8752052"/>
              <a:gd name="adj5" fmla="val 5678"/>
            </a:avLst>
          </a:prstGeom>
          <a:solidFill>
            <a:srgbClr val="0070C0"/>
          </a:solidFill>
          <a:ln>
            <a:solidFill>
              <a:schemeClr val="accent1"/>
            </a:solidFill>
          </a:ln>
        </p:spPr>
        <p:style>
          <a:lnRef idx="0">
            <a:schemeClr val="accent6">
              <a:tint val="60000"/>
              <a:hueOff val="0"/>
              <a:satOff val="0"/>
              <a:lumOff val="0"/>
              <a:alphaOff val="0"/>
            </a:schemeClr>
          </a:lnRef>
          <a:fillRef idx="1">
            <a:scrgbClr r="0" g="0" b="0"/>
          </a:fillRef>
          <a:effectRef idx="0">
            <a:schemeClr val="accent6">
              <a:tint val="60000"/>
              <a:hueOff val="0"/>
              <a:satOff val="0"/>
              <a:lumOff val="0"/>
              <a:alphaOff val="0"/>
            </a:schemeClr>
          </a:effectRef>
          <a:fontRef idx="minor">
            <a:schemeClr val="lt1"/>
          </a:fontRef>
        </p:style>
      </p:sp>
      <p:grpSp>
        <p:nvGrpSpPr>
          <p:cNvPr id="23" name="Groupe 22"/>
          <p:cNvGrpSpPr/>
          <p:nvPr/>
        </p:nvGrpSpPr>
        <p:grpSpPr>
          <a:xfrm>
            <a:off x="5175734" y="5052593"/>
            <a:ext cx="1124457" cy="487411"/>
            <a:chOff x="5928247" y="1628273"/>
            <a:chExt cx="1225677" cy="487411"/>
          </a:xfrm>
          <a:solidFill>
            <a:srgbClr val="CC9900"/>
          </a:solidFill>
        </p:grpSpPr>
        <p:sp>
          <p:nvSpPr>
            <p:cNvPr id="24" name="Rectangle à coins arrondis 23"/>
            <p:cNvSpPr/>
            <p:nvPr/>
          </p:nvSpPr>
          <p:spPr>
            <a:xfrm>
              <a:off x="5928247" y="1628273"/>
              <a:ext cx="1225677" cy="487411"/>
            </a:xfrm>
            <a:prstGeom prst="roundRect">
              <a:avLst>
                <a:gd name="adj"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5942523" y="1642549"/>
              <a:ext cx="1197125" cy="45885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r-FR" sz="1400" kern="1200" dirty="0" smtClean="0">
                  <a:latin typeface="Century Gothic" panose="020B0502020202020204" pitchFamily="34" charset="0"/>
                </a:rPr>
                <a:t>La création</a:t>
              </a:r>
              <a:endParaRPr lang="fr-FR" sz="1400" kern="1200" dirty="0">
                <a:latin typeface="Century Gothic" panose="020B0502020202020204" pitchFamily="34" charset="0"/>
              </a:endParaRPr>
            </a:p>
          </p:txBody>
        </p:sp>
      </p:grpSp>
      <p:grpSp>
        <p:nvGrpSpPr>
          <p:cNvPr id="26" name="Groupe 25"/>
          <p:cNvGrpSpPr/>
          <p:nvPr/>
        </p:nvGrpSpPr>
        <p:grpSpPr>
          <a:xfrm>
            <a:off x="6366343" y="3627965"/>
            <a:ext cx="1380538" cy="1497098"/>
            <a:chOff x="7701819" y="410669"/>
            <a:chExt cx="1840717" cy="1497098"/>
          </a:xfrm>
        </p:grpSpPr>
        <p:sp>
          <p:nvSpPr>
            <p:cNvPr id="27" name="Rectangle à coins arrondis 26"/>
            <p:cNvSpPr/>
            <p:nvPr/>
          </p:nvSpPr>
          <p:spPr>
            <a:xfrm>
              <a:off x="7701819" y="410669"/>
              <a:ext cx="1840717" cy="1497098"/>
            </a:xfrm>
            <a:prstGeom prst="roundRect">
              <a:avLst>
                <a:gd name="adj" fmla="val 10000"/>
              </a:avLst>
            </a:prstGeom>
          </p:spPr>
          <p:style>
            <a:lnRef idx="2">
              <a:schemeClr val="accent1"/>
            </a:lnRef>
            <a:fillRef idx="1">
              <a:schemeClr val="lt1"/>
            </a:fillRef>
            <a:effectRef idx="0">
              <a:schemeClr val="accent1"/>
            </a:effectRef>
            <a:fontRef idx="minor">
              <a:schemeClr val="dk1">
                <a:hueOff val="0"/>
                <a:satOff val="0"/>
                <a:lumOff val="0"/>
                <a:alphaOff val="0"/>
              </a:schemeClr>
            </a:fontRef>
          </p:style>
        </p:sp>
        <p:sp>
          <p:nvSpPr>
            <p:cNvPr id="28" name="Rectangle 27"/>
            <p:cNvSpPr/>
            <p:nvPr/>
          </p:nvSpPr>
          <p:spPr>
            <a:xfrm>
              <a:off x="7736271" y="765927"/>
              <a:ext cx="1771813" cy="110738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fr-FR" sz="1050" kern="1200" dirty="0" smtClean="0">
                  <a:latin typeface="Century Gothic" panose="020B0502020202020204" pitchFamily="34" charset="0"/>
                </a:rPr>
                <a:t>6 premiers mois d’activité</a:t>
              </a:r>
            </a:p>
            <a:p>
              <a:pPr marL="171450" lvl="1" indent="-171450" defTabSz="711200">
                <a:lnSpc>
                  <a:spcPct val="90000"/>
                </a:lnSpc>
                <a:spcBef>
                  <a:spcPct val="0"/>
                </a:spcBef>
                <a:spcAft>
                  <a:spcPct val="15000"/>
                </a:spcAft>
                <a:buFontTx/>
                <a:buChar char="••"/>
              </a:pPr>
              <a:r>
                <a:rPr lang="fr-FR" sz="1050" dirty="0">
                  <a:latin typeface="Century Gothic" panose="020B0502020202020204" pitchFamily="34" charset="0"/>
                </a:rPr>
                <a:t>Levée de fonds</a:t>
              </a:r>
            </a:p>
            <a:p>
              <a:pPr marL="0" lvl="1" algn="l" defTabSz="711200">
                <a:lnSpc>
                  <a:spcPct val="90000"/>
                </a:lnSpc>
                <a:spcBef>
                  <a:spcPct val="0"/>
                </a:spcBef>
                <a:spcAft>
                  <a:spcPct val="15000"/>
                </a:spcAft>
              </a:pPr>
              <a:endParaRPr lang="fr-FR" sz="1100" kern="1200" dirty="0">
                <a:latin typeface="Century Gothic" panose="020B0502020202020204" pitchFamily="34" charset="0"/>
              </a:endParaRPr>
            </a:p>
            <a:p>
              <a:pPr marL="171450" lvl="1" indent="-171450" algn="l" defTabSz="711200">
                <a:lnSpc>
                  <a:spcPct val="90000"/>
                </a:lnSpc>
                <a:spcBef>
                  <a:spcPct val="0"/>
                </a:spcBef>
                <a:spcAft>
                  <a:spcPct val="15000"/>
                </a:spcAft>
                <a:buChar char="••"/>
              </a:pPr>
              <a:endParaRPr lang="fr-FR" sz="1100" kern="1200" dirty="0">
                <a:latin typeface="Century Gothic" panose="020B0502020202020204" pitchFamily="34" charset="0"/>
              </a:endParaRPr>
            </a:p>
          </p:txBody>
        </p:sp>
      </p:grpSp>
      <p:grpSp>
        <p:nvGrpSpPr>
          <p:cNvPr id="29" name="Groupe 28"/>
          <p:cNvGrpSpPr/>
          <p:nvPr/>
        </p:nvGrpSpPr>
        <p:grpSpPr>
          <a:xfrm>
            <a:off x="6660233" y="3468417"/>
            <a:ext cx="1512168" cy="487411"/>
            <a:chOff x="8300131" y="149742"/>
            <a:chExt cx="1225677" cy="487411"/>
          </a:xfrm>
          <a:solidFill>
            <a:srgbClr val="CC9900"/>
          </a:solidFill>
        </p:grpSpPr>
        <p:sp>
          <p:nvSpPr>
            <p:cNvPr id="30" name="Rectangle à coins arrondis 29"/>
            <p:cNvSpPr/>
            <p:nvPr/>
          </p:nvSpPr>
          <p:spPr>
            <a:xfrm>
              <a:off x="8300131" y="149742"/>
              <a:ext cx="1225677" cy="487411"/>
            </a:xfrm>
            <a:prstGeom prst="roundRect">
              <a:avLst>
                <a:gd name="adj" fmla="val 10000"/>
              </a:avLst>
            </a:prstGeom>
            <a:grp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8314407" y="164018"/>
              <a:ext cx="1197125" cy="458859"/>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fr-FR" sz="1400" kern="1200" dirty="0" smtClean="0">
                  <a:latin typeface="Century Gothic" panose="020B0502020202020204" pitchFamily="34" charset="0"/>
                </a:rPr>
                <a:t>Le lancement</a:t>
              </a:r>
              <a:endParaRPr lang="fr-FR" sz="1400" kern="1200" dirty="0">
                <a:latin typeface="Century Gothic" panose="020B0502020202020204" pitchFamily="34" charset="0"/>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317" y="88230"/>
            <a:ext cx="1638583" cy="2280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83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par>
                                <p:cTn id="25" presetID="22" presetClass="entr" presetSubtype="8"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par>
                                <p:cTn id="33" presetID="22" presetClass="entr" presetSubtype="8"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2" presetClass="entr" presetSubtype="8"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par>
                                <p:cTn id="44" presetID="22" presetClass="entr" presetSubtype="8"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25760"/>
            <a:ext cx="8229600" cy="1143000"/>
          </a:xfrm>
        </p:spPr>
        <p:txBody>
          <a:bodyPr>
            <a:normAutofit/>
          </a:bodyPr>
          <a:lstStyle/>
          <a:p>
            <a:r>
              <a:rPr lang="fr-FR" sz="3600" b="1" dirty="0">
                <a:solidFill>
                  <a:srgbClr val="0070C0"/>
                </a:solidFill>
                <a:latin typeface="Century Gothic" panose="020B0502020202020204" pitchFamily="34" charset="0"/>
              </a:rPr>
              <a:t>Objectifs de l’incubateur </a:t>
            </a:r>
          </a:p>
        </p:txBody>
      </p:sp>
      <p:sp>
        <p:nvSpPr>
          <p:cNvPr id="6" name="Rectangle 5"/>
          <p:cNvSpPr/>
          <p:nvPr/>
        </p:nvSpPr>
        <p:spPr>
          <a:xfrm>
            <a:off x="1601672" y="1527764"/>
            <a:ext cx="1274541" cy="1051060"/>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graphicFrame>
        <p:nvGraphicFramePr>
          <p:cNvPr id="72" name="Tableau 71"/>
          <p:cNvGraphicFramePr>
            <a:graphicFrameLocks noGrp="1"/>
          </p:cNvGraphicFramePr>
          <p:nvPr>
            <p:extLst>
              <p:ext uri="{D42A27DB-BD31-4B8C-83A1-F6EECF244321}">
                <p14:modId xmlns:p14="http://schemas.microsoft.com/office/powerpoint/2010/main" val="105406730"/>
              </p:ext>
            </p:extLst>
          </p:nvPr>
        </p:nvGraphicFramePr>
        <p:xfrm>
          <a:off x="611560" y="1268760"/>
          <a:ext cx="8195311" cy="4820920"/>
        </p:xfrm>
        <a:graphic>
          <a:graphicData uri="http://schemas.openxmlformats.org/drawingml/2006/table">
            <a:tbl>
              <a:tblPr firstRow="1" bandRow="1">
                <a:tableStyleId>{3B4B98B0-60AC-42C2-AFA5-B58CD77FA1E5}</a:tableStyleId>
              </a:tblPr>
              <a:tblGrid>
                <a:gridCol w="1657668"/>
                <a:gridCol w="6537643"/>
              </a:tblGrid>
              <a:tr h="370840">
                <a:tc rowSpan="3">
                  <a:txBody>
                    <a:bodyPr/>
                    <a:lstStyle/>
                    <a:p>
                      <a:r>
                        <a:rPr lang="fr-FR" sz="1400" b="1" cap="all" baseline="0" dirty="0" smtClean="0">
                          <a:latin typeface="Century Gothic" panose="020B0502020202020204" pitchFamily="34" charset="0"/>
                        </a:rPr>
                        <a:t>Héberger</a:t>
                      </a:r>
                      <a:endParaRPr lang="fr-FR" sz="1400" b="1" cap="all" baseline="0" dirty="0">
                        <a:latin typeface="Century Gothic" panose="020B0502020202020204" pitchFamily="34" charset="0"/>
                      </a:endParaRPr>
                    </a:p>
                  </a:txBody>
                  <a:tcPr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171450" indent="-171450">
                        <a:buFont typeface="Arial" panose="020B0604020202020204" pitchFamily="34" charset="0"/>
                        <a:buChar char="•"/>
                      </a:pPr>
                      <a:r>
                        <a:rPr lang="fr-FR" sz="1100" b="0" dirty="0" smtClean="0">
                          <a:latin typeface="Century Gothic" panose="020B0502020202020204" pitchFamily="34" charset="0"/>
                        </a:rPr>
                        <a:t>Sélectionner</a:t>
                      </a:r>
                      <a:r>
                        <a:rPr lang="fr-FR" sz="1100" b="0" baseline="0" dirty="0" smtClean="0">
                          <a:latin typeface="Century Gothic" panose="020B0502020202020204" pitchFamily="34" charset="0"/>
                        </a:rPr>
                        <a:t> des entrepreneurs à fort potentiel</a:t>
                      </a:r>
                    </a:p>
                  </a:txBody>
                  <a:tcPr anchor="ctr">
                    <a:lnL w="12700" cap="flat" cmpd="sng" algn="ctr">
                      <a:no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0840">
                <a:tc vMerge="1">
                  <a:txBody>
                    <a:bodyPr/>
                    <a:lstStyle/>
                    <a:p>
                      <a:endParaRPr lang="fr-FR" sz="12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fr-FR" sz="1100" b="0" baseline="0" dirty="0" smtClean="0">
                          <a:latin typeface="Century Gothic" panose="020B0502020202020204" pitchFamily="34" charset="0"/>
                        </a:rPr>
                        <a:t>Proposer un hébergement au sein d’une structure flexible et moderne</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370840">
                <a:tc vMerge="1">
                  <a:txBody>
                    <a:bodyPr/>
                    <a:lstStyle/>
                    <a:p>
                      <a:endParaRPr lang="fr-FR" sz="12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fr-FR" sz="1100" b="0" baseline="0" dirty="0" smtClean="0">
                          <a:latin typeface="Century Gothic" panose="020B0502020202020204" pitchFamily="34" charset="0"/>
                        </a:rPr>
                        <a:t>Offrir des conditions tarifaires avantageuses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lumMod val="20000"/>
                        <a:lumOff val="80000"/>
                      </a:schemeClr>
                    </a:solidFill>
                  </a:tcPr>
                </a:tc>
              </a:tr>
              <a:tr h="370840">
                <a:tc rowSpan="2">
                  <a:txBody>
                    <a:bodyPr/>
                    <a:lstStyle/>
                    <a:p>
                      <a:r>
                        <a:rPr lang="fr-FR" sz="1400" b="1" cap="all" baseline="0" dirty="0" smtClean="0">
                          <a:latin typeface="Century Gothic" panose="020B0502020202020204" pitchFamily="34" charset="0"/>
                        </a:rPr>
                        <a:t>Faciliter</a:t>
                      </a:r>
                      <a:endParaRPr lang="fr-FR" sz="1400" b="1" cap="all" baseline="0" dirty="0">
                        <a:latin typeface="Century Gothic" panose="020B0502020202020204" pitchFamily="34" charset="0"/>
                      </a:endParaRPr>
                    </a:p>
                  </a:txBody>
                  <a:tcPr anchor="ctr">
                    <a:lnL>
                      <a:noFill/>
                    </a:lnL>
                    <a:lnR>
                      <a:noFill/>
                    </a:lnR>
                    <a:lnT w="12700" cmpd="sng">
                      <a:noFill/>
                    </a:lnT>
                    <a:lnB>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fr-FR" sz="1100" b="0" baseline="0" dirty="0" smtClean="0">
                          <a:latin typeface="Century Gothic" panose="020B0502020202020204" pitchFamily="34" charset="0"/>
                        </a:rPr>
                        <a:t>Fournir un portefeuille de services mutualisés</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tr>
              <a:tr h="370840">
                <a:tc vMerge="1">
                  <a:txBody>
                    <a:bodyPr/>
                    <a:lstStyle/>
                    <a:p>
                      <a:endParaRPr lang="fr-FR" sz="12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fr-FR" sz="1100" b="0" baseline="0" dirty="0" smtClean="0">
                          <a:latin typeface="Century Gothic" panose="020B0502020202020204" pitchFamily="34" charset="0"/>
                        </a:rPr>
                        <a:t>Simplifier les démarches et le travail au quotidien</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tr>
              <a:tr h="370840">
                <a:tc rowSpan="3">
                  <a:txBody>
                    <a:bodyPr/>
                    <a:lstStyle/>
                    <a:p>
                      <a:r>
                        <a:rPr lang="fr-FR" sz="1400" b="1" cap="all" baseline="0" dirty="0" smtClean="0">
                          <a:latin typeface="Century Gothic" panose="020B0502020202020204" pitchFamily="34" charset="0"/>
                        </a:rPr>
                        <a:t>Accompagner</a:t>
                      </a:r>
                      <a:endParaRPr lang="fr-FR" sz="1400" b="1" cap="all" baseline="0" dirty="0">
                        <a:latin typeface="Century Gothic" panose="020B0502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c>
                  <a:txBody>
                    <a:bodyPr/>
                    <a:lstStyle/>
                    <a:p>
                      <a:pPr marL="171450" indent="-171450">
                        <a:buFont typeface="Arial" panose="020B0604020202020204" pitchFamily="34" charset="0"/>
                        <a:buChar char="•"/>
                      </a:pPr>
                      <a:r>
                        <a:rPr lang="fr-FR" sz="1100" b="0" baseline="0" dirty="0" smtClean="0">
                          <a:latin typeface="Century Gothic" panose="020B0502020202020204" pitchFamily="34" charset="0"/>
                        </a:rPr>
                        <a:t>Coacher les entrepreneurs</a:t>
                      </a:r>
                    </a:p>
                  </a:txBody>
                  <a:tcPr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r>
              <a:tr h="370840">
                <a:tc vMerge="1">
                  <a:txBody>
                    <a:bodyPr/>
                    <a:lstStyle/>
                    <a:p>
                      <a:endParaRPr lang="fr-FR" sz="12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fr-FR" sz="1100" b="0" baseline="0" dirty="0" smtClean="0">
                          <a:latin typeface="Century Gothic" panose="020B0502020202020204" pitchFamily="34" charset="0"/>
                        </a:rPr>
                        <a:t>Apporter des conseils d’experts sectoriels et métiers</a:t>
                      </a:r>
                    </a:p>
                  </a:txBody>
                  <a:tcPr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r>
              <a:tr h="370840">
                <a:tc vMerge="1">
                  <a:txBody>
                    <a:bodyPr/>
                    <a:lstStyle/>
                    <a:p>
                      <a:endParaRPr lang="fr-FR" sz="12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fr-FR" sz="1100" b="0" baseline="0" dirty="0" smtClean="0">
                          <a:latin typeface="Century Gothic" panose="020B0502020202020204" pitchFamily="34" charset="0"/>
                        </a:rPr>
                        <a:t>Contrôler l’évolution des projets et suivre les phases de croissance</a:t>
                      </a:r>
                    </a:p>
                  </a:txBody>
                  <a:tcPr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r>
              <a:tr h="370840">
                <a:tc rowSpan="3">
                  <a:txBody>
                    <a:bodyPr/>
                    <a:lstStyle/>
                    <a:p>
                      <a:r>
                        <a:rPr lang="fr-FR" sz="1400" b="1" cap="all" baseline="0" dirty="0" smtClean="0">
                          <a:latin typeface="Century Gothic" panose="020B0502020202020204" pitchFamily="34" charset="0"/>
                        </a:rPr>
                        <a:t>Dynamiser</a:t>
                      </a:r>
                      <a:endParaRPr lang="fr-FR" sz="1400" b="1" cap="all" baseline="0" dirty="0">
                        <a:latin typeface="Century Gothic" panose="020B0502020202020204" pitchFamily="34" charset="0"/>
                      </a:endParaRPr>
                    </a:p>
                  </a:txBody>
                  <a:tcPr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fr-FR" sz="1100" b="0" baseline="0" dirty="0" smtClean="0">
                          <a:latin typeface="Century Gothic" panose="020B0502020202020204" pitchFamily="34" charset="0"/>
                        </a:rPr>
                        <a:t>Favoriser les échanges pour accélérer le partage de connaissances et d’expériences</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tr>
              <a:tr h="370840">
                <a:tc vMerge="1">
                  <a:txBody>
                    <a:bodyPr/>
                    <a:lstStyle/>
                    <a:p>
                      <a:endParaRPr lang="fr-FR" sz="12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fr-FR" sz="1100" b="0" baseline="0" dirty="0" smtClean="0">
                          <a:latin typeface="Century Gothic" panose="020B0502020202020204" pitchFamily="34" charset="0"/>
                        </a:rPr>
                        <a:t>Promouvoir les entreprises hébergées et les biens et services développés</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tr>
              <a:tr h="370840">
                <a:tc vMerge="1">
                  <a:txBody>
                    <a:bodyPr/>
                    <a:lstStyle/>
                    <a:p>
                      <a:endParaRPr lang="fr-FR" sz="12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fr-FR" sz="1100" b="0" baseline="0" dirty="0" smtClean="0">
                          <a:latin typeface="Century Gothic" panose="020B0502020202020204" pitchFamily="34" charset="0"/>
                        </a:rPr>
                        <a:t>Insérer les entrepreneurs au sein de nos réseaux</a:t>
                      </a:r>
                    </a:p>
                  </a:txBody>
                  <a:tcPr anchor="ctr">
                    <a:lnL>
                      <a:noFill/>
                    </a:lnL>
                    <a:lnR>
                      <a:noFill/>
                    </a:lnR>
                    <a:lnT>
                      <a:noFill/>
                    </a:lnT>
                    <a:lnB>
                      <a:noFill/>
                    </a:lnB>
                    <a:lnTlToBr w="12700" cmpd="sng">
                      <a:noFill/>
                      <a:prstDash val="solid"/>
                    </a:lnTlToBr>
                    <a:lnBlToTr w="12700" cmpd="sng">
                      <a:noFill/>
                      <a:prstDash val="solid"/>
                    </a:lnBlToTr>
                    <a:solidFill>
                      <a:schemeClr val="bg1"/>
                    </a:solidFill>
                  </a:tcPr>
                </a:tc>
              </a:tr>
              <a:tr h="370840">
                <a:tc rowSpan="2">
                  <a:txBody>
                    <a:bodyPr/>
                    <a:lstStyle/>
                    <a:p>
                      <a:r>
                        <a:rPr lang="fr-FR" sz="1400" b="1" cap="all" baseline="0" dirty="0" smtClean="0">
                          <a:latin typeface="Century Gothic" panose="020B0502020202020204" pitchFamily="34" charset="0"/>
                        </a:rPr>
                        <a:t>Préparer</a:t>
                      </a:r>
                      <a:endParaRPr lang="fr-FR" sz="1400" b="1" cap="all" baseline="0" dirty="0">
                        <a:latin typeface="Century Gothic" panose="020B0502020202020204" pitchFamily="34" charset="0"/>
                      </a:endParaRPr>
                    </a:p>
                  </a:txBody>
                  <a:tcPr anchor="ctr">
                    <a:lnL>
                      <a:noFill/>
                    </a:lnL>
                    <a:lnR>
                      <a:noFill/>
                    </a:lnR>
                    <a:lnT>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171450" indent="-171450">
                        <a:buFont typeface="Arial" panose="020B0604020202020204" pitchFamily="34" charset="0"/>
                        <a:buChar char="•"/>
                      </a:pPr>
                      <a:r>
                        <a:rPr lang="fr-FR" sz="1100" b="0" baseline="0" dirty="0" smtClean="0">
                          <a:latin typeface="Century Gothic" panose="020B0502020202020204" pitchFamily="34" charset="0"/>
                        </a:rPr>
                        <a:t>Anticiper la sortie d’incubateur</a:t>
                      </a:r>
                    </a:p>
                  </a:txBody>
                  <a:tcPr anchor="ctr">
                    <a:lnL>
                      <a:noFill/>
                    </a:lnL>
                    <a:lnR>
                      <a:noFill/>
                    </a:lnR>
                    <a:lnT>
                      <a:noFill/>
                    </a:lnT>
                    <a:lnB>
                      <a:noFill/>
                    </a:lnB>
                    <a:lnTlToBr w="12700" cmpd="sng">
                      <a:noFill/>
                      <a:prstDash val="solid"/>
                    </a:lnTlToBr>
                    <a:lnBlToTr w="12700" cmpd="sng">
                      <a:noFill/>
                      <a:prstDash val="solid"/>
                    </a:lnBlToTr>
                    <a:solidFill>
                      <a:schemeClr val="accent1">
                        <a:lumMod val="20000"/>
                        <a:lumOff val="80000"/>
                      </a:schemeClr>
                    </a:solidFill>
                  </a:tcPr>
                </a:tc>
              </a:tr>
              <a:tr h="370840">
                <a:tc vMerge="1">
                  <a:txBody>
                    <a:bodyPr/>
                    <a:lstStyle/>
                    <a:p>
                      <a:endParaRPr lang="fr-FR" sz="1200" dirty="0">
                        <a:latin typeface="Century Gothic" panose="020B0502020202020204" pitchFamily="34" charset="0"/>
                      </a:endParaRPr>
                    </a:p>
                  </a:txBody>
                  <a:tcPr/>
                </a:tc>
                <a:tc>
                  <a:txBody>
                    <a:bodyPr/>
                    <a:lstStyle/>
                    <a:p>
                      <a:pPr marL="171450" indent="-171450">
                        <a:buFont typeface="Arial" panose="020B0604020202020204" pitchFamily="34" charset="0"/>
                        <a:buChar char="•"/>
                      </a:pPr>
                      <a:r>
                        <a:rPr lang="fr-FR" sz="1100" b="0" baseline="0" dirty="0" smtClean="0">
                          <a:latin typeface="Century Gothic" panose="020B0502020202020204" pitchFamily="34" charset="0"/>
                        </a:rPr>
                        <a:t>Accompagner à la levée de fonds</a:t>
                      </a:r>
                    </a:p>
                  </a:txBody>
                  <a:tcPr anchor="ctr">
                    <a:lnL>
                      <a:noFill/>
                    </a:lnL>
                    <a:lnR>
                      <a:noFill/>
                    </a:lnR>
                    <a:lnT>
                      <a:noFill/>
                    </a:lnT>
                    <a:lnB w="12700" cmpd="sng">
                      <a:noFill/>
                    </a:lnB>
                    <a:lnTlToBr w="12700" cmpd="sng">
                      <a:noFill/>
                      <a:prstDash val="solid"/>
                    </a:lnTlToBr>
                    <a:lnBlToTr w="12700" cmpd="sng">
                      <a:noFill/>
                      <a:prstDash val="solid"/>
                    </a:lnBlToTr>
                    <a:solidFill>
                      <a:schemeClr val="accent1">
                        <a:lumMod val="20000"/>
                        <a:lumOff val="80000"/>
                      </a:schemeClr>
                    </a:solidFill>
                  </a:tcPr>
                </a:tc>
              </a:tr>
            </a:tbl>
          </a:graphicData>
        </a:graphic>
      </p:graphicFrame>
    </p:spTree>
    <p:extLst>
      <p:ext uri="{BB962C8B-B14F-4D97-AF65-F5344CB8AC3E}">
        <p14:creationId xmlns:p14="http://schemas.microsoft.com/office/powerpoint/2010/main" val="1625979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971698"/>
            <a:ext cx="8686800" cy="4154465"/>
          </a:xfrm>
        </p:spPr>
        <p:txBody>
          <a:bodyPr>
            <a:normAutofit fontScale="85000" lnSpcReduction="20000"/>
          </a:bodyPr>
          <a:lstStyle/>
          <a:p>
            <a:pPr>
              <a:lnSpc>
                <a:spcPct val="150000"/>
              </a:lnSpc>
              <a:buClr>
                <a:srgbClr val="CC9900"/>
              </a:buClr>
              <a:buFont typeface="Wingdings" panose="05000000000000000000" pitchFamily="2" charset="2"/>
              <a:buChar char="v"/>
            </a:pPr>
            <a:r>
              <a:rPr lang="fr-FR" sz="1900" dirty="0" smtClean="0">
                <a:latin typeface="Century Gothic" panose="020B0502020202020204" pitchFamily="34" charset="0"/>
              </a:rPr>
              <a:t>Ouvert à tous les étudiants et diplômés des écoles et centres de formation du Campus René Cassin</a:t>
            </a:r>
          </a:p>
          <a:p>
            <a:pPr>
              <a:lnSpc>
                <a:spcPct val="150000"/>
              </a:lnSpc>
              <a:buClr>
                <a:srgbClr val="CC9900"/>
              </a:buClr>
              <a:buFont typeface="Wingdings" panose="05000000000000000000" pitchFamily="2" charset="2"/>
              <a:buChar char="v"/>
            </a:pPr>
            <a:r>
              <a:rPr lang="fr-FR" sz="1900" dirty="0" smtClean="0">
                <a:latin typeface="Century Gothic" panose="020B0502020202020204" pitchFamily="34" charset="0"/>
              </a:rPr>
              <a:t>Ouvert aux diplômés des autres écoles du Groupe IGS et du réseau C&amp;D</a:t>
            </a:r>
          </a:p>
          <a:p>
            <a:pPr>
              <a:lnSpc>
                <a:spcPct val="150000"/>
              </a:lnSpc>
              <a:buClr>
                <a:srgbClr val="CC9900"/>
              </a:buClr>
              <a:buFont typeface="Wingdings" panose="05000000000000000000" pitchFamily="2" charset="2"/>
              <a:buChar char="v"/>
            </a:pPr>
            <a:r>
              <a:rPr lang="fr-FR" sz="1900" dirty="0">
                <a:latin typeface="Century Gothic" panose="020B0502020202020204" pitchFamily="34" charset="0"/>
              </a:rPr>
              <a:t>Porteurs d’un projet à fort potentiel et créateur d’emploi</a:t>
            </a:r>
          </a:p>
          <a:p>
            <a:pPr>
              <a:lnSpc>
                <a:spcPct val="150000"/>
              </a:lnSpc>
              <a:buClr>
                <a:srgbClr val="CC9900"/>
              </a:buClr>
              <a:buFont typeface="Wingdings" panose="05000000000000000000" pitchFamily="2" charset="2"/>
              <a:buChar char="v"/>
            </a:pPr>
            <a:r>
              <a:rPr lang="fr-FR" sz="1900" dirty="0">
                <a:latin typeface="Century Gothic" panose="020B0502020202020204" pitchFamily="34" charset="0"/>
              </a:rPr>
              <a:t>Sans critère d’âge ou de niveau d’études</a:t>
            </a:r>
          </a:p>
          <a:p>
            <a:pPr>
              <a:lnSpc>
                <a:spcPct val="150000"/>
              </a:lnSpc>
              <a:buClr>
                <a:srgbClr val="CC9900"/>
              </a:buClr>
              <a:buFont typeface="Wingdings" panose="05000000000000000000" pitchFamily="2" charset="2"/>
              <a:buChar char="v"/>
            </a:pPr>
            <a:r>
              <a:rPr lang="fr-FR" sz="1900" dirty="0">
                <a:latin typeface="Century Gothic" panose="020B0502020202020204" pitchFamily="34" charset="0"/>
              </a:rPr>
              <a:t>Mais avec une équipe de </a:t>
            </a:r>
            <a:r>
              <a:rPr lang="fr-FR" sz="1900" dirty="0" smtClean="0">
                <a:latin typeface="Century Gothic" panose="020B0502020202020204" pitchFamily="34" charset="0"/>
              </a:rPr>
              <a:t>maximum 3 </a:t>
            </a:r>
            <a:r>
              <a:rPr lang="fr-FR" sz="1900" dirty="0">
                <a:latin typeface="Century Gothic" panose="020B0502020202020204" pitchFamily="34" charset="0"/>
              </a:rPr>
              <a:t>personnes</a:t>
            </a:r>
          </a:p>
          <a:p>
            <a:pPr>
              <a:lnSpc>
                <a:spcPct val="150000"/>
              </a:lnSpc>
              <a:buClr>
                <a:srgbClr val="CC9900"/>
              </a:buClr>
              <a:buFont typeface="Wingdings" panose="05000000000000000000" pitchFamily="2" charset="2"/>
              <a:buChar char="v"/>
            </a:pPr>
            <a:r>
              <a:rPr lang="fr-FR" sz="1900" dirty="0">
                <a:latin typeface="Century Gothic" panose="020B0502020202020204" pitchFamily="34" charset="0"/>
              </a:rPr>
              <a:t>Pour 6 mois renouvelable 1 fois </a:t>
            </a:r>
          </a:p>
          <a:p>
            <a:pPr>
              <a:lnSpc>
                <a:spcPct val="150000"/>
              </a:lnSpc>
              <a:buClr>
                <a:srgbClr val="CC9900"/>
              </a:buClr>
              <a:buFont typeface="Wingdings" panose="05000000000000000000" pitchFamily="2" charset="2"/>
              <a:buChar char="v"/>
            </a:pPr>
            <a:r>
              <a:rPr lang="fr-FR" sz="1900" dirty="0">
                <a:latin typeface="Century Gothic" panose="020B0502020202020204" pitchFamily="34" charset="0"/>
              </a:rPr>
              <a:t>Audit après 6 mois</a:t>
            </a:r>
          </a:p>
          <a:p>
            <a:pPr>
              <a:lnSpc>
                <a:spcPct val="150000"/>
              </a:lnSpc>
              <a:buClr>
                <a:srgbClr val="CC9900"/>
              </a:buClr>
              <a:buFont typeface="Wingdings" panose="05000000000000000000" pitchFamily="2" charset="2"/>
              <a:buChar char="v"/>
            </a:pPr>
            <a:r>
              <a:rPr lang="fr-FR" sz="1900" dirty="0">
                <a:latin typeface="Century Gothic" panose="020B0502020202020204" pitchFamily="34" charset="0"/>
              </a:rPr>
              <a:t>2 comités de sélection par an</a:t>
            </a:r>
          </a:p>
          <a:p>
            <a:pPr>
              <a:lnSpc>
                <a:spcPct val="150000"/>
              </a:lnSpc>
              <a:buClr>
                <a:srgbClr val="CC9900"/>
              </a:buClr>
              <a:buFont typeface="Wingdings" panose="05000000000000000000" pitchFamily="2" charset="2"/>
              <a:buChar char="v"/>
            </a:pPr>
            <a:r>
              <a:rPr lang="fr-FR" sz="1900" dirty="0" smtClean="0">
                <a:latin typeface="Century Gothic" panose="020B0502020202020204" pitchFamily="34" charset="0"/>
              </a:rPr>
              <a:t>Les alternants doivent obtenir l’accord de l’entreprise pour pouvoir bénéficier du service</a:t>
            </a:r>
            <a:endParaRPr lang="fr-FR" dirty="0">
              <a:latin typeface="Century Gothic" panose="020B0502020202020204" pitchFamily="34" charset="0"/>
            </a:endParaRPr>
          </a:p>
        </p:txBody>
      </p:sp>
      <p:pic>
        <p:nvPicPr>
          <p:cNvPr id="4" name="Espace réservé du contenu 7"/>
          <p:cNvPicPr/>
          <p:nvPr/>
        </p:nvPicPr>
        <p:blipFill>
          <a:blip r:embed="rId2" cstate="print">
            <a:extLst>
              <a:ext uri="{28A0092B-C50C-407E-A947-70E740481C1C}">
                <a14:useLocalDpi xmlns:a14="http://schemas.microsoft.com/office/drawing/2010/main" val="0"/>
              </a:ext>
            </a:extLst>
          </a:blip>
          <a:stretch>
            <a:fillRect/>
          </a:stretch>
        </p:blipFill>
        <p:spPr>
          <a:xfrm>
            <a:off x="6318143" y="603546"/>
            <a:ext cx="2505877" cy="1368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title"/>
          </p:nvPr>
        </p:nvSpPr>
        <p:spPr>
          <a:xfrm>
            <a:off x="480120" y="144622"/>
            <a:ext cx="8229600" cy="1143000"/>
          </a:xfrm>
        </p:spPr>
        <p:txBody>
          <a:bodyPr>
            <a:normAutofit/>
          </a:bodyPr>
          <a:lstStyle/>
          <a:p>
            <a:r>
              <a:rPr lang="fr-FR" sz="3600" b="1" dirty="0">
                <a:solidFill>
                  <a:srgbClr val="0070C0"/>
                </a:solidFill>
                <a:latin typeface="Century Gothic" panose="020B0502020202020204" pitchFamily="34" charset="0"/>
              </a:rPr>
              <a:t>Bénéficiaires</a:t>
            </a:r>
          </a:p>
        </p:txBody>
      </p:sp>
    </p:spTree>
    <p:extLst>
      <p:ext uri="{BB962C8B-B14F-4D97-AF65-F5344CB8AC3E}">
        <p14:creationId xmlns:p14="http://schemas.microsoft.com/office/powerpoint/2010/main" val="3216186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55576" y="2292670"/>
            <a:ext cx="1156005" cy="984349"/>
          </a:xfrm>
          <a:prstGeom prst="wedgeRectCallout">
            <a:avLst>
              <a:gd name="adj1" fmla="val -19459"/>
              <a:gd name="adj2" fmla="val 11501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bg2"/>
                </a:solidFill>
                <a:latin typeface="Century Gothic" panose="020B0502020202020204" pitchFamily="34" charset="0"/>
              </a:rPr>
              <a:t>Une salle de réunion</a:t>
            </a:r>
          </a:p>
        </p:txBody>
      </p:sp>
      <p:sp>
        <p:nvSpPr>
          <p:cNvPr id="10" name="Rectangle 9"/>
          <p:cNvSpPr/>
          <p:nvPr/>
        </p:nvSpPr>
        <p:spPr>
          <a:xfrm>
            <a:off x="6804246" y="2636912"/>
            <a:ext cx="1973907" cy="928445"/>
          </a:xfrm>
          <a:prstGeom prst="wedgeRectCallout">
            <a:avLst>
              <a:gd name="adj1" fmla="val -19459"/>
              <a:gd name="adj2" fmla="val 11501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2"/>
                </a:solidFill>
                <a:latin typeface="Century Gothic" panose="020B0502020202020204" pitchFamily="34" charset="0"/>
              </a:rPr>
              <a:t>Espace de </a:t>
            </a:r>
            <a:r>
              <a:rPr lang="fr-FR" sz="1200" b="1" dirty="0" err="1">
                <a:solidFill>
                  <a:schemeClr val="bg2"/>
                </a:solidFill>
                <a:latin typeface="Century Gothic" panose="020B0502020202020204" pitchFamily="34" charset="0"/>
              </a:rPr>
              <a:t>coworking</a:t>
            </a:r>
            <a:r>
              <a:rPr lang="fr-FR" sz="1200" b="1" dirty="0">
                <a:solidFill>
                  <a:schemeClr val="bg2"/>
                </a:solidFill>
                <a:latin typeface="Century Gothic" panose="020B0502020202020204" pitchFamily="34" charset="0"/>
              </a:rPr>
              <a:t> de 60m2</a:t>
            </a:r>
          </a:p>
          <a:p>
            <a:pPr algn="ctr"/>
            <a:r>
              <a:rPr lang="fr-FR" sz="1200" b="1" dirty="0">
                <a:solidFill>
                  <a:schemeClr val="bg2"/>
                </a:solidFill>
                <a:latin typeface="Century Gothic" panose="020B0502020202020204" pitchFamily="34" charset="0"/>
              </a:rPr>
              <a:t>-</a:t>
            </a:r>
          </a:p>
          <a:p>
            <a:pPr algn="ctr"/>
            <a:r>
              <a:rPr lang="fr-FR" sz="1200" b="1" dirty="0">
                <a:solidFill>
                  <a:schemeClr val="bg2"/>
                </a:solidFill>
                <a:latin typeface="Century Gothic" panose="020B0502020202020204" pitchFamily="34" charset="0"/>
              </a:rPr>
              <a:t>15 postes fixes</a:t>
            </a:r>
          </a:p>
        </p:txBody>
      </p:sp>
      <p:sp>
        <p:nvSpPr>
          <p:cNvPr id="7" name="Rectangle 6"/>
          <p:cNvSpPr/>
          <p:nvPr/>
        </p:nvSpPr>
        <p:spPr>
          <a:xfrm>
            <a:off x="3909235" y="2250268"/>
            <a:ext cx="1346217" cy="948759"/>
          </a:xfrm>
          <a:prstGeom prst="wedgeRectCallout">
            <a:avLst>
              <a:gd name="adj1" fmla="val -19459"/>
              <a:gd name="adj2" fmla="val 115013"/>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2"/>
                </a:solidFill>
                <a:latin typeface="Century Gothic" panose="020B0502020202020204" pitchFamily="34" charset="0"/>
              </a:rPr>
              <a:t>Un espace détente</a:t>
            </a:r>
          </a:p>
        </p:txBody>
      </p:sp>
      <p:sp>
        <p:nvSpPr>
          <p:cNvPr id="2" name="Titre 1"/>
          <p:cNvSpPr>
            <a:spLocks noGrp="1"/>
          </p:cNvSpPr>
          <p:nvPr>
            <p:ph type="title"/>
          </p:nvPr>
        </p:nvSpPr>
        <p:spPr>
          <a:xfrm>
            <a:off x="467544" y="116632"/>
            <a:ext cx="8229600" cy="1143000"/>
          </a:xfrm>
        </p:spPr>
        <p:txBody>
          <a:bodyPr>
            <a:normAutofit/>
          </a:bodyPr>
          <a:lstStyle/>
          <a:p>
            <a:r>
              <a:rPr lang="fr-FR" sz="2800" b="1" dirty="0">
                <a:solidFill>
                  <a:srgbClr val="0070C0"/>
                </a:solidFill>
                <a:latin typeface="Century Gothic" panose="020B0502020202020204" pitchFamily="34" charset="0"/>
              </a:rPr>
              <a:t>Hébergement</a:t>
            </a:r>
          </a:p>
        </p:txBody>
      </p:sp>
      <p:sp>
        <p:nvSpPr>
          <p:cNvPr id="4" name="ZoneTexte 3"/>
          <p:cNvSpPr txBox="1"/>
          <p:nvPr/>
        </p:nvSpPr>
        <p:spPr>
          <a:xfrm>
            <a:off x="2411760" y="1327393"/>
            <a:ext cx="4320480" cy="338554"/>
          </a:xfrm>
          <a:prstGeom prst="rect">
            <a:avLst/>
          </a:prstGeom>
          <a:solidFill>
            <a:srgbClr val="CC9900"/>
          </a:solidFill>
          <a:ln>
            <a:noFill/>
          </a:ln>
        </p:spPr>
        <p:txBody>
          <a:bodyPr wrap="square" rtlCol="0">
            <a:spAutoFit/>
          </a:bodyPr>
          <a:lstStyle/>
          <a:p>
            <a:pPr algn="ctr"/>
            <a:r>
              <a:rPr lang="fr-FR" sz="1600" b="1" dirty="0">
                <a:solidFill>
                  <a:schemeClr val="bg1"/>
                </a:solidFill>
                <a:latin typeface="Century Gothic" panose="020B0502020202020204" pitchFamily="34" charset="0"/>
              </a:rPr>
              <a:t>Ouvert 7/7 – 24/24h</a:t>
            </a:r>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016" y="3429000"/>
            <a:ext cx="2267744" cy="1511829"/>
          </a:xfrm>
          <a:prstGeom prst="rect">
            <a:avLst/>
          </a:prstGeom>
        </p:spPr>
      </p:pic>
      <p:pic>
        <p:nvPicPr>
          <p:cNvPr id="12" name="Imag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57198" y="3789040"/>
            <a:ext cx="2268001" cy="1512000"/>
          </a:xfrm>
          <a:prstGeom prst="rect">
            <a:avLst/>
          </a:prstGeom>
        </p:spPr>
      </p:pic>
    </p:spTree>
    <p:extLst>
      <p:ext uri="{BB962C8B-B14F-4D97-AF65-F5344CB8AC3E}">
        <p14:creationId xmlns:p14="http://schemas.microsoft.com/office/powerpoint/2010/main" val="2498528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Modalités de sélection</a:t>
            </a:r>
            <a:endParaRPr lang="fr-FR" dirty="0"/>
          </a:p>
        </p:txBody>
      </p:sp>
      <p:graphicFrame>
        <p:nvGraphicFramePr>
          <p:cNvPr id="8" name="Espace réservé du contenu 3"/>
          <p:cNvGraphicFramePr>
            <a:graphicFrameLocks noGrp="1"/>
          </p:cNvGraphicFramePr>
          <p:nvPr>
            <p:ph idx="1"/>
            <p:extLst>
              <p:ext uri="{D42A27DB-BD31-4B8C-83A1-F6EECF244321}">
                <p14:modId xmlns:p14="http://schemas.microsoft.com/office/powerpoint/2010/main" val="3680829132"/>
              </p:ext>
            </p:extLst>
          </p:nvPr>
        </p:nvGraphicFramePr>
        <p:xfrm>
          <a:off x="539552" y="1562102"/>
          <a:ext cx="8496944" cy="4614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3924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Prochains comités de sélection</a:t>
            </a:r>
            <a:endParaRPr lang="fr-FR" dirty="0"/>
          </a:p>
        </p:txBody>
      </p:sp>
      <p:sp>
        <p:nvSpPr>
          <p:cNvPr id="3" name="Espace réservé du contenu 2"/>
          <p:cNvSpPr>
            <a:spLocks noGrp="1"/>
          </p:cNvSpPr>
          <p:nvPr>
            <p:ph idx="1"/>
          </p:nvPr>
        </p:nvSpPr>
        <p:spPr>
          <a:xfrm>
            <a:off x="457200" y="1600200"/>
            <a:ext cx="8363272" cy="4525963"/>
          </a:xfrm>
        </p:spPr>
        <p:txBody>
          <a:bodyPr>
            <a:normAutofit/>
          </a:bodyPr>
          <a:lstStyle/>
          <a:p>
            <a:pPr defTabSz="933450">
              <a:lnSpc>
                <a:spcPct val="200000"/>
              </a:lnSpc>
              <a:spcBef>
                <a:spcPct val="0"/>
              </a:spcBef>
              <a:spcAft>
                <a:spcPct val="35000"/>
              </a:spcAft>
              <a:buFont typeface="Arial" panose="020B0604020202020204" pitchFamily="34" charset="0"/>
              <a:buChar char="•"/>
            </a:pPr>
            <a:endParaRPr lang="fr-FR" sz="2800" dirty="0" smtClean="0"/>
          </a:p>
          <a:p>
            <a:pPr defTabSz="933450">
              <a:lnSpc>
                <a:spcPct val="200000"/>
              </a:lnSpc>
              <a:spcBef>
                <a:spcPct val="0"/>
              </a:spcBef>
              <a:spcAft>
                <a:spcPct val="35000"/>
              </a:spcAft>
              <a:buFont typeface="Arial" panose="020B0604020202020204" pitchFamily="34" charset="0"/>
              <a:buChar char="•"/>
            </a:pPr>
            <a:r>
              <a:rPr lang="fr-FR" sz="2800" dirty="0" smtClean="0"/>
              <a:t>24 Novembre 2016 </a:t>
            </a:r>
            <a:r>
              <a:rPr lang="fr-FR" sz="2800" dirty="0"/>
              <a:t>(appel à candidature </a:t>
            </a:r>
            <a:r>
              <a:rPr lang="fr-FR" sz="2800" dirty="0" smtClean="0"/>
              <a:t>en </a:t>
            </a:r>
            <a:r>
              <a:rPr lang="fr-FR" sz="2800" dirty="0" err="1" smtClean="0"/>
              <a:t>oct</a:t>
            </a:r>
            <a:r>
              <a:rPr lang="fr-FR" sz="2800" dirty="0" smtClean="0"/>
              <a:t> 2016)</a:t>
            </a:r>
            <a:endParaRPr lang="fr-FR" sz="2800" dirty="0"/>
          </a:p>
          <a:p>
            <a:pPr defTabSz="933450">
              <a:lnSpc>
                <a:spcPct val="200000"/>
              </a:lnSpc>
              <a:spcBef>
                <a:spcPct val="0"/>
              </a:spcBef>
              <a:spcAft>
                <a:spcPct val="35000"/>
              </a:spcAft>
              <a:buFont typeface="Arial" panose="020B0604020202020204" pitchFamily="34" charset="0"/>
              <a:buChar char="•"/>
            </a:pPr>
            <a:r>
              <a:rPr lang="fr-FR" sz="2800" dirty="0" smtClean="0"/>
              <a:t> avril 2017 </a:t>
            </a:r>
            <a:r>
              <a:rPr lang="fr-FR" sz="2800" dirty="0"/>
              <a:t>(appel à candidature en </a:t>
            </a:r>
            <a:r>
              <a:rPr lang="fr-FR" sz="2800" dirty="0" smtClean="0"/>
              <a:t>février 2017)</a:t>
            </a:r>
            <a:endParaRPr lang="fr-FR" sz="2800" dirty="0"/>
          </a:p>
          <a:p>
            <a:endParaRPr lang="fr-FR" dirty="0"/>
          </a:p>
        </p:txBody>
      </p:sp>
    </p:spTree>
    <p:extLst>
      <p:ext uri="{BB962C8B-B14F-4D97-AF65-F5344CB8AC3E}">
        <p14:creationId xmlns:p14="http://schemas.microsoft.com/office/powerpoint/2010/main" val="1895812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Comité de sélection</a:t>
            </a:r>
            <a:endParaRPr lang="fr-FR" dirty="0"/>
          </a:p>
        </p:txBody>
      </p:sp>
      <p:sp>
        <p:nvSpPr>
          <p:cNvPr id="3" name="Espace réservé du contenu 2"/>
          <p:cNvSpPr>
            <a:spLocks noGrp="1"/>
          </p:cNvSpPr>
          <p:nvPr>
            <p:ph idx="1"/>
          </p:nvPr>
        </p:nvSpPr>
        <p:spPr>
          <a:xfrm>
            <a:off x="457200" y="1600200"/>
            <a:ext cx="8363272" cy="4709120"/>
          </a:xfrm>
        </p:spPr>
        <p:txBody>
          <a:bodyPr>
            <a:normAutofit/>
          </a:bodyPr>
          <a:lstStyle/>
          <a:p>
            <a:pPr lvl="0" defTabSz="666750">
              <a:lnSpc>
                <a:spcPct val="90000"/>
              </a:lnSpc>
              <a:spcBef>
                <a:spcPct val="0"/>
              </a:spcBef>
              <a:spcAft>
                <a:spcPct val="35000"/>
              </a:spcAft>
            </a:pPr>
            <a:r>
              <a:rPr lang="fr-FR" sz="1400" b="1" dirty="0"/>
              <a:t>Stephan </a:t>
            </a:r>
            <a:r>
              <a:rPr lang="fr-FR" sz="1400" b="1" dirty="0" smtClean="0"/>
              <a:t>Galy, Campus René Cassin</a:t>
            </a:r>
            <a:endParaRPr lang="fr-FR" sz="1400" b="1" dirty="0"/>
          </a:p>
          <a:p>
            <a:pPr lvl="0" defTabSz="666750">
              <a:lnSpc>
                <a:spcPct val="90000"/>
              </a:lnSpc>
              <a:spcBef>
                <a:spcPct val="0"/>
              </a:spcBef>
              <a:spcAft>
                <a:spcPct val="35000"/>
              </a:spcAft>
            </a:pPr>
            <a:r>
              <a:rPr lang="fr-FR" sz="1400" b="1" dirty="0"/>
              <a:t>Marie-Laure </a:t>
            </a:r>
            <a:r>
              <a:rPr lang="fr-FR" sz="1400" b="1" dirty="0" err="1" smtClean="0"/>
              <a:t>Drevet</a:t>
            </a:r>
            <a:r>
              <a:rPr lang="fr-FR" sz="1400" b="1" dirty="0" smtClean="0"/>
              <a:t>, EPSI &amp; WIS</a:t>
            </a:r>
          </a:p>
          <a:p>
            <a:pPr lvl="0" defTabSz="666750">
              <a:lnSpc>
                <a:spcPct val="90000"/>
              </a:lnSpc>
              <a:spcBef>
                <a:spcPct val="0"/>
              </a:spcBef>
              <a:spcAft>
                <a:spcPct val="35000"/>
              </a:spcAft>
            </a:pPr>
            <a:r>
              <a:rPr lang="fr-FR" sz="1400" b="1" dirty="0" smtClean="0"/>
              <a:t>Caroline END, IGS RH</a:t>
            </a:r>
          </a:p>
          <a:p>
            <a:pPr lvl="0" defTabSz="666750">
              <a:lnSpc>
                <a:spcPct val="90000"/>
              </a:lnSpc>
              <a:spcBef>
                <a:spcPct val="0"/>
              </a:spcBef>
              <a:spcAft>
                <a:spcPct val="35000"/>
              </a:spcAft>
            </a:pPr>
            <a:r>
              <a:rPr lang="fr-FR" sz="1400" b="1" dirty="0" smtClean="0"/>
              <a:t>Yann </a:t>
            </a:r>
            <a:r>
              <a:rPr lang="fr-FR" sz="1400" b="1" dirty="0" err="1" smtClean="0"/>
              <a:t>Crombecque</a:t>
            </a:r>
            <a:r>
              <a:rPr lang="fr-FR" sz="1400" b="1" dirty="0" smtClean="0"/>
              <a:t> </a:t>
            </a:r>
          </a:p>
          <a:p>
            <a:pPr lvl="0" defTabSz="666750">
              <a:lnSpc>
                <a:spcPct val="90000"/>
              </a:lnSpc>
              <a:spcBef>
                <a:spcPct val="0"/>
              </a:spcBef>
              <a:spcAft>
                <a:spcPct val="35000"/>
              </a:spcAft>
            </a:pPr>
            <a:r>
              <a:rPr lang="fr-FR" sz="1400" b="1" dirty="0" smtClean="0"/>
              <a:t>Patrick HUMBERT, ESAM</a:t>
            </a:r>
            <a:endParaRPr lang="fr-FR" sz="1400" b="1" dirty="0"/>
          </a:p>
          <a:p>
            <a:pPr lvl="0" defTabSz="666750">
              <a:lnSpc>
                <a:spcPct val="90000"/>
              </a:lnSpc>
              <a:spcBef>
                <a:spcPct val="0"/>
              </a:spcBef>
              <a:spcAft>
                <a:spcPct val="35000"/>
              </a:spcAft>
            </a:pPr>
            <a:r>
              <a:rPr lang="fr-FR" sz="1400" b="1" dirty="0" smtClean="0"/>
              <a:t>Jean-Pierre Roy, IDRAC</a:t>
            </a:r>
            <a:endParaRPr lang="fr-FR" sz="1400" b="1" dirty="0"/>
          </a:p>
          <a:p>
            <a:pPr lvl="0" defTabSz="666750">
              <a:lnSpc>
                <a:spcPct val="90000"/>
              </a:lnSpc>
              <a:spcBef>
                <a:spcPct val="0"/>
              </a:spcBef>
              <a:spcAft>
                <a:spcPct val="35000"/>
              </a:spcAft>
            </a:pPr>
            <a:r>
              <a:rPr lang="fr-FR" sz="1400" b="1" dirty="0"/>
              <a:t>Lena </a:t>
            </a:r>
            <a:r>
              <a:rPr lang="fr-FR" sz="1400" b="1" dirty="0" err="1" smtClean="0"/>
              <a:t>Geitner</a:t>
            </a:r>
            <a:r>
              <a:rPr lang="fr-FR" sz="1400" b="1" dirty="0" smtClean="0"/>
              <a:t>, </a:t>
            </a:r>
            <a:r>
              <a:rPr lang="fr-FR" sz="1400" b="1" dirty="0" err="1" smtClean="0"/>
              <a:t>Ronalpia</a:t>
            </a:r>
            <a:endParaRPr lang="fr-FR" sz="1400" b="1" dirty="0"/>
          </a:p>
          <a:p>
            <a:pPr defTabSz="666750">
              <a:lnSpc>
                <a:spcPct val="90000"/>
              </a:lnSpc>
              <a:spcBef>
                <a:spcPct val="0"/>
              </a:spcBef>
              <a:spcAft>
                <a:spcPct val="35000"/>
              </a:spcAft>
            </a:pPr>
            <a:r>
              <a:rPr lang="fr-FR" sz="1400" b="1" dirty="0" smtClean="0"/>
              <a:t>Ghislaine de la </a:t>
            </a:r>
            <a:r>
              <a:rPr lang="fr-FR" sz="1400" b="1" dirty="0" err="1" smtClean="0"/>
              <a:t>Vauvre</a:t>
            </a:r>
            <a:r>
              <a:rPr lang="fr-FR" sz="1400" b="1" dirty="0" smtClean="0"/>
              <a:t>, Campus René Cassin</a:t>
            </a:r>
          </a:p>
          <a:p>
            <a:pPr lvl="0" defTabSz="666750">
              <a:lnSpc>
                <a:spcPct val="90000"/>
              </a:lnSpc>
              <a:spcBef>
                <a:spcPct val="0"/>
              </a:spcBef>
              <a:spcAft>
                <a:spcPct val="35000"/>
              </a:spcAft>
            </a:pPr>
            <a:r>
              <a:rPr lang="fr-FR" sz="1400" b="1" dirty="0" smtClean="0"/>
              <a:t>Annick </a:t>
            </a:r>
            <a:r>
              <a:rPr lang="fr-FR" sz="1400" b="1" dirty="0" err="1" smtClean="0"/>
              <a:t>Aventi</a:t>
            </a:r>
            <a:r>
              <a:rPr lang="fr-FR" sz="1400" b="1" dirty="0" smtClean="0"/>
              <a:t>, IFAG</a:t>
            </a:r>
            <a:endParaRPr lang="fr-FR" sz="1400" b="1" dirty="0"/>
          </a:p>
          <a:p>
            <a:pPr defTabSz="666750">
              <a:lnSpc>
                <a:spcPct val="90000"/>
              </a:lnSpc>
              <a:spcBef>
                <a:spcPct val="0"/>
              </a:spcBef>
              <a:spcAft>
                <a:spcPct val="35000"/>
              </a:spcAft>
            </a:pPr>
            <a:r>
              <a:rPr lang="fr-FR" sz="1400" b="1" dirty="0"/>
              <a:t>David </a:t>
            </a:r>
            <a:r>
              <a:rPr lang="fr-FR" sz="1400" b="1" dirty="0" err="1" smtClean="0"/>
              <a:t>Weinling</a:t>
            </a:r>
            <a:r>
              <a:rPr lang="fr-FR" sz="1400" b="1" dirty="0" smtClean="0"/>
              <a:t>, IFAG</a:t>
            </a:r>
          </a:p>
          <a:p>
            <a:pPr defTabSz="666750">
              <a:lnSpc>
                <a:spcPct val="90000"/>
              </a:lnSpc>
              <a:spcBef>
                <a:spcPct val="0"/>
              </a:spcBef>
              <a:spcAft>
                <a:spcPct val="35000"/>
              </a:spcAft>
            </a:pPr>
            <a:r>
              <a:rPr lang="fr-FR" sz="1400" b="1" dirty="0" smtClean="0"/>
              <a:t>Hedwige </a:t>
            </a:r>
            <a:r>
              <a:rPr lang="fr-FR" sz="1400" b="1" dirty="0" err="1" smtClean="0"/>
              <a:t>Moyne</a:t>
            </a:r>
            <a:r>
              <a:rPr lang="fr-FR" sz="1400" b="1" dirty="0" smtClean="0"/>
              <a:t>, IDRAC</a:t>
            </a:r>
          </a:p>
          <a:p>
            <a:pPr defTabSz="666750">
              <a:lnSpc>
                <a:spcPct val="90000"/>
              </a:lnSpc>
              <a:spcBef>
                <a:spcPct val="0"/>
              </a:spcBef>
              <a:spcAft>
                <a:spcPct val="35000"/>
              </a:spcAft>
            </a:pPr>
            <a:r>
              <a:rPr lang="fr-FR" sz="1400" b="1" dirty="0" smtClean="0"/>
              <a:t>Caroline </a:t>
            </a:r>
            <a:r>
              <a:rPr lang="fr-FR" sz="1400" b="1" dirty="0" err="1" smtClean="0"/>
              <a:t>Danthez</a:t>
            </a:r>
            <a:r>
              <a:rPr lang="fr-FR" sz="1400" b="1" dirty="0" smtClean="0"/>
              <a:t> Campus</a:t>
            </a:r>
          </a:p>
          <a:p>
            <a:pPr defTabSz="666750">
              <a:lnSpc>
                <a:spcPct val="90000"/>
              </a:lnSpc>
              <a:spcBef>
                <a:spcPct val="0"/>
              </a:spcBef>
              <a:spcAft>
                <a:spcPct val="35000"/>
              </a:spcAft>
            </a:pPr>
            <a:r>
              <a:rPr lang="fr-FR" sz="1400" b="1" dirty="0" smtClean="0"/>
              <a:t>Eric Guillermain, IDRAC</a:t>
            </a:r>
          </a:p>
          <a:p>
            <a:pPr defTabSz="666750">
              <a:lnSpc>
                <a:spcPct val="90000"/>
              </a:lnSpc>
              <a:spcBef>
                <a:spcPct val="0"/>
              </a:spcBef>
              <a:spcAft>
                <a:spcPct val="35000"/>
              </a:spcAft>
            </a:pPr>
            <a:r>
              <a:rPr lang="fr-FR" sz="1400" b="1" dirty="0" smtClean="0"/>
              <a:t>Alain </a:t>
            </a:r>
            <a:r>
              <a:rPr lang="fr-FR" sz="1400" b="1" dirty="0" err="1" smtClean="0"/>
              <a:t>Scappaticci</a:t>
            </a:r>
            <a:r>
              <a:rPr lang="fr-FR" sz="1400" b="1" dirty="0" smtClean="0"/>
              <a:t>, 3A-ICL</a:t>
            </a:r>
          </a:p>
          <a:p>
            <a:pPr defTabSz="666750">
              <a:lnSpc>
                <a:spcPct val="90000"/>
              </a:lnSpc>
              <a:spcBef>
                <a:spcPct val="0"/>
              </a:spcBef>
              <a:spcAft>
                <a:spcPct val="35000"/>
              </a:spcAft>
            </a:pPr>
            <a:r>
              <a:rPr lang="fr-FR" sz="1400" b="1" dirty="0" smtClean="0"/>
              <a:t>Sylvie </a:t>
            </a:r>
            <a:r>
              <a:rPr lang="fr-FR" sz="1400" b="1" dirty="0" err="1" smtClean="0"/>
              <a:t>Oll</a:t>
            </a:r>
            <a:endParaRPr lang="fr-FR" sz="1400" b="1" dirty="0" smtClean="0"/>
          </a:p>
          <a:p>
            <a:pPr defTabSz="666750">
              <a:lnSpc>
                <a:spcPct val="90000"/>
              </a:lnSpc>
              <a:spcBef>
                <a:spcPct val="0"/>
              </a:spcBef>
              <a:spcAft>
                <a:spcPct val="35000"/>
              </a:spcAft>
            </a:pPr>
            <a:endParaRPr lang="fr-FR" sz="1600" b="1" dirty="0" smtClean="0"/>
          </a:p>
          <a:p>
            <a:endParaRPr lang="fr-FR" dirty="0"/>
          </a:p>
        </p:txBody>
      </p:sp>
    </p:spTree>
    <p:extLst>
      <p:ext uri="{BB962C8B-B14F-4D97-AF65-F5344CB8AC3E}">
        <p14:creationId xmlns:p14="http://schemas.microsoft.com/office/powerpoint/2010/main" val="3723198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188640"/>
            <a:ext cx="4464496" cy="5952662"/>
          </a:xfrm>
          <a:prstGeom prst="rect">
            <a:avLst/>
          </a:prstGeom>
        </p:spPr>
      </p:pic>
    </p:spTree>
    <p:extLst>
      <p:ext uri="{BB962C8B-B14F-4D97-AF65-F5344CB8AC3E}">
        <p14:creationId xmlns:p14="http://schemas.microsoft.com/office/powerpoint/2010/main" val="7190886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16088</TotalTime>
  <Words>791</Words>
  <Application>Microsoft Office PowerPoint</Application>
  <PresentationFormat>Affichage à l'écran (4:3)</PresentationFormat>
  <Paragraphs>139</Paragraphs>
  <Slides>15</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Calibri</vt:lpstr>
      <vt:lpstr>Century Gothic</vt:lpstr>
      <vt:lpstr>Courier New</vt:lpstr>
      <vt:lpstr>Garamond</vt:lpstr>
      <vt:lpstr>Wingdings</vt:lpstr>
      <vt:lpstr>Thème Office</vt:lpstr>
      <vt:lpstr>Présentation PowerPoint</vt:lpstr>
      <vt:lpstr>Pourquoi un incubateur ? </vt:lpstr>
      <vt:lpstr>Objectifs de l’incubateur </vt:lpstr>
      <vt:lpstr>Bénéficiaires</vt:lpstr>
      <vt:lpstr>Hébergement</vt:lpstr>
      <vt:lpstr>Modalités de sélection</vt:lpstr>
      <vt:lpstr>Prochains comités de sélection</vt:lpstr>
      <vt:lpstr>Comité de sélection</vt:lpstr>
      <vt:lpstr>Présentation PowerPoint</vt:lpstr>
      <vt:lpstr>Présentation PowerPoint</vt:lpstr>
      <vt:lpstr>Le Campus René Cassin</vt:lpstr>
      <vt:lpstr>Un lieu de vie et d’inspiration</vt:lpstr>
      <vt:lpstr>Un campus majeur en Rhône-Alpes</vt:lpstr>
      <vt:lpstr>Un campus au cœur d’un réseau International</vt:lpstr>
      <vt:lpstr>Présentation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sgaly</dc:creator>
  <cp:lastModifiedBy>JARRY Estelle</cp:lastModifiedBy>
  <cp:revision>165</cp:revision>
  <cp:lastPrinted>2015-07-16T16:15:21Z</cp:lastPrinted>
  <dcterms:created xsi:type="dcterms:W3CDTF">2014-09-03T06:23:21Z</dcterms:created>
  <dcterms:modified xsi:type="dcterms:W3CDTF">2016-10-12T08:44:28Z</dcterms:modified>
</cp:coreProperties>
</file>